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203"/>
  </p:notesMasterIdLst>
  <p:handoutMasterIdLst>
    <p:handoutMasterId r:id="rId204"/>
  </p:handoutMasterIdLst>
  <p:sldIdLst>
    <p:sldId id="498" r:id="rId3"/>
    <p:sldId id="499" r:id="rId4"/>
    <p:sldId id="500" r:id="rId5"/>
    <p:sldId id="501" r:id="rId6"/>
    <p:sldId id="502" r:id="rId7"/>
    <p:sldId id="503" r:id="rId8"/>
    <p:sldId id="504" r:id="rId9"/>
    <p:sldId id="505" r:id="rId10"/>
    <p:sldId id="506" r:id="rId11"/>
    <p:sldId id="507" r:id="rId12"/>
    <p:sldId id="508" r:id="rId13"/>
    <p:sldId id="509" r:id="rId14"/>
    <p:sldId id="510" r:id="rId15"/>
    <p:sldId id="511" r:id="rId16"/>
    <p:sldId id="512" r:id="rId17"/>
    <p:sldId id="513" r:id="rId18"/>
    <p:sldId id="514" r:id="rId19"/>
    <p:sldId id="515" r:id="rId20"/>
    <p:sldId id="516" r:id="rId21"/>
    <p:sldId id="518" r:id="rId22"/>
    <p:sldId id="517" r:id="rId23"/>
    <p:sldId id="519" r:id="rId24"/>
    <p:sldId id="324" r:id="rId25"/>
    <p:sldId id="325" r:id="rId26"/>
    <p:sldId id="326" r:id="rId27"/>
    <p:sldId id="520" r:id="rId28"/>
    <p:sldId id="327" r:id="rId29"/>
    <p:sldId id="328" r:id="rId30"/>
    <p:sldId id="329" r:id="rId31"/>
    <p:sldId id="330" r:id="rId32"/>
    <p:sldId id="331" r:id="rId33"/>
    <p:sldId id="332" r:id="rId34"/>
    <p:sldId id="333" r:id="rId35"/>
    <p:sldId id="334" r:id="rId36"/>
    <p:sldId id="335" r:id="rId37"/>
    <p:sldId id="336"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 id="349" r:id="rId51"/>
    <p:sldId id="350" r:id="rId52"/>
    <p:sldId id="351" r:id="rId53"/>
    <p:sldId id="352" r:id="rId54"/>
    <p:sldId id="353" r:id="rId55"/>
    <p:sldId id="354" r:id="rId56"/>
    <p:sldId id="355" r:id="rId57"/>
    <p:sldId id="356" r:id="rId58"/>
    <p:sldId id="357" r:id="rId59"/>
    <p:sldId id="358" r:id="rId60"/>
    <p:sldId id="359" r:id="rId61"/>
    <p:sldId id="360" r:id="rId62"/>
    <p:sldId id="361" r:id="rId63"/>
    <p:sldId id="362" r:id="rId64"/>
    <p:sldId id="363" r:id="rId65"/>
    <p:sldId id="364" r:id="rId66"/>
    <p:sldId id="365" r:id="rId67"/>
    <p:sldId id="366" r:id="rId68"/>
    <p:sldId id="367" r:id="rId69"/>
    <p:sldId id="368" r:id="rId70"/>
    <p:sldId id="369" r:id="rId71"/>
    <p:sldId id="370" r:id="rId72"/>
    <p:sldId id="371" r:id="rId73"/>
    <p:sldId id="372" r:id="rId74"/>
    <p:sldId id="373" r:id="rId75"/>
    <p:sldId id="374" r:id="rId76"/>
    <p:sldId id="375" r:id="rId77"/>
    <p:sldId id="376" r:id="rId78"/>
    <p:sldId id="377" r:id="rId79"/>
    <p:sldId id="378" r:id="rId80"/>
    <p:sldId id="379" r:id="rId81"/>
    <p:sldId id="380" r:id="rId82"/>
    <p:sldId id="381" r:id="rId83"/>
    <p:sldId id="382" r:id="rId84"/>
    <p:sldId id="383" r:id="rId85"/>
    <p:sldId id="384" r:id="rId86"/>
    <p:sldId id="385" r:id="rId87"/>
    <p:sldId id="386" r:id="rId88"/>
    <p:sldId id="387" r:id="rId89"/>
    <p:sldId id="388" r:id="rId90"/>
    <p:sldId id="389" r:id="rId91"/>
    <p:sldId id="390" r:id="rId92"/>
    <p:sldId id="391" r:id="rId93"/>
    <p:sldId id="392" r:id="rId94"/>
    <p:sldId id="393" r:id="rId95"/>
    <p:sldId id="394" r:id="rId96"/>
    <p:sldId id="395" r:id="rId97"/>
    <p:sldId id="396" r:id="rId98"/>
    <p:sldId id="397" r:id="rId99"/>
    <p:sldId id="398" r:id="rId100"/>
    <p:sldId id="399" r:id="rId101"/>
    <p:sldId id="400" r:id="rId102"/>
    <p:sldId id="401" r:id="rId103"/>
    <p:sldId id="402" r:id="rId104"/>
    <p:sldId id="403" r:id="rId105"/>
    <p:sldId id="404" r:id="rId106"/>
    <p:sldId id="405" r:id="rId107"/>
    <p:sldId id="406" r:id="rId108"/>
    <p:sldId id="407" r:id="rId109"/>
    <p:sldId id="408" r:id="rId110"/>
    <p:sldId id="409" r:id="rId111"/>
    <p:sldId id="410" r:id="rId112"/>
    <p:sldId id="411" r:id="rId113"/>
    <p:sldId id="412" r:id="rId114"/>
    <p:sldId id="413" r:id="rId115"/>
    <p:sldId id="414" r:id="rId116"/>
    <p:sldId id="415" r:id="rId117"/>
    <p:sldId id="416" r:id="rId118"/>
    <p:sldId id="417" r:id="rId119"/>
    <p:sldId id="418" r:id="rId120"/>
    <p:sldId id="419" r:id="rId121"/>
    <p:sldId id="420" r:id="rId122"/>
    <p:sldId id="421" r:id="rId123"/>
    <p:sldId id="422" r:id="rId124"/>
    <p:sldId id="423" r:id="rId125"/>
    <p:sldId id="424" r:id="rId126"/>
    <p:sldId id="425" r:id="rId127"/>
    <p:sldId id="426" r:id="rId128"/>
    <p:sldId id="427" r:id="rId129"/>
    <p:sldId id="428" r:id="rId130"/>
    <p:sldId id="429" r:id="rId131"/>
    <p:sldId id="430" r:id="rId132"/>
    <p:sldId id="431" r:id="rId133"/>
    <p:sldId id="432" r:id="rId134"/>
    <p:sldId id="433" r:id="rId135"/>
    <p:sldId id="434" r:id="rId136"/>
    <p:sldId id="435" r:id="rId137"/>
    <p:sldId id="436" r:id="rId138"/>
    <p:sldId id="437" r:id="rId139"/>
    <p:sldId id="438" r:id="rId140"/>
    <p:sldId id="439" r:id="rId141"/>
    <p:sldId id="440" r:id="rId142"/>
    <p:sldId id="441" r:id="rId143"/>
    <p:sldId id="442" r:id="rId144"/>
    <p:sldId id="443" r:id="rId145"/>
    <p:sldId id="444" r:id="rId146"/>
    <p:sldId id="445" r:id="rId147"/>
    <p:sldId id="446" r:id="rId148"/>
    <p:sldId id="447" r:id="rId149"/>
    <p:sldId id="448" r:id="rId150"/>
    <p:sldId id="449" r:id="rId151"/>
    <p:sldId id="450" r:id="rId152"/>
    <p:sldId id="451" r:id="rId153"/>
    <p:sldId id="452" r:id="rId154"/>
    <p:sldId id="453" r:id="rId155"/>
    <p:sldId id="454" r:id="rId156"/>
    <p:sldId id="455" r:id="rId157"/>
    <p:sldId id="456" r:id="rId158"/>
    <p:sldId id="457" r:id="rId159"/>
    <p:sldId id="458" r:id="rId160"/>
    <p:sldId id="459" r:id="rId161"/>
    <p:sldId id="460" r:id="rId162"/>
    <p:sldId id="461" r:id="rId163"/>
    <p:sldId id="462" r:id="rId164"/>
    <p:sldId id="463" r:id="rId165"/>
    <p:sldId id="464" r:id="rId166"/>
    <p:sldId id="521" r:id="rId167"/>
    <p:sldId id="522" r:id="rId168"/>
    <p:sldId id="523" r:id="rId169"/>
    <p:sldId id="524" r:id="rId170"/>
    <p:sldId id="525" r:id="rId171"/>
    <p:sldId id="526" r:id="rId172"/>
    <p:sldId id="527" r:id="rId173"/>
    <p:sldId id="528" r:id="rId174"/>
    <p:sldId id="529" r:id="rId175"/>
    <p:sldId id="530" r:id="rId176"/>
    <p:sldId id="531" r:id="rId177"/>
    <p:sldId id="532" r:id="rId178"/>
    <p:sldId id="533" r:id="rId179"/>
    <p:sldId id="534" r:id="rId180"/>
    <p:sldId id="535" r:id="rId181"/>
    <p:sldId id="536" r:id="rId182"/>
    <p:sldId id="537" r:id="rId183"/>
    <p:sldId id="538" r:id="rId184"/>
    <p:sldId id="556" r:id="rId185"/>
    <p:sldId id="557" r:id="rId186"/>
    <p:sldId id="541" r:id="rId187"/>
    <p:sldId id="558" r:id="rId188"/>
    <p:sldId id="555" r:id="rId189"/>
    <p:sldId id="554" r:id="rId190"/>
    <p:sldId id="543" r:id="rId191"/>
    <p:sldId id="544" r:id="rId192"/>
    <p:sldId id="545" r:id="rId193"/>
    <p:sldId id="546" r:id="rId194"/>
    <p:sldId id="547" r:id="rId195"/>
    <p:sldId id="548" r:id="rId196"/>
    <p:sldId id="549" r:id="rId197"/>
    <p:sldId id="550" r:id="rId198"/>
    <p:sldId id="551" r:id="rId199"/>
    <p:sldId id="552" r:id="rId200"/>
    <p:sldId id="553" r:id="rId201"/>
    <p:sldId id="305" r:id="rId20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35" userDrawn="1">
          <p15:clr>
            <a:srgbClr val="A4A3A4"/>
          </p15:clr>
        </p15:guide>
        <p15:guide id="2" pos="43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91084" autoAdjust="0"/>
  </p:normalViewPr>
  <p:slideViewPr>
    <p:cSldViewPr snapToGrid="0" snapToObjects="1">
      <p:cViewPr varScale="1">
        <p:scale>
          <a:sx n="59" d="100"/>
          <a:sy n="59" d="100"/>
        </p:scale>
        <p:origin x="1494" y="78"/>
      </p:cViewPr>
      <p:guideLst>
        <p:guide orient="horz" pos="935"/>
        <p:guide pos="431"/>
      </p:guideLst>
    </p:cSldViewPr>
  </p:slideViewPr>
  <p:outlineViewPr>
    <p:cViewPr>
      <p:scale>
        <a:sx n="50" d="100"/>
        <a:sy n="50"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commentAuthors" Target="commentAuthor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presProps" Target="presProp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viewProps" Target="viewProps.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notesMaster" Target="notesMasters/notesMaster1.xml"/><Relationship Id="rId208"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tableStyles" Target="tableStyles.xml"/><Relationship Id="rId190" Type="http://schemas.openxmlformats.org/officeDocument/2006/relationships/slide" Target="slides/slide188.xml"/><Relationship Id="rId204" Type="http://schemas.openxmlformats.org/officeDocument/2006/relationships/handoutMaster" Target="handoutMasters/handout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58105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67179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49595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8"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
        <p:nvSpPr>
          <p:cNvPr id="5"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4/17/2018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4/17/2018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6"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589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7"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2"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7"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
        <p:nvSpPr>
          <p:cNvPr id="7"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
        <p:nvSpPr>
          <p:cNvPr id="4"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7"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11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5"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9038789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0"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8"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7"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6"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8.xml"/><Relationship Id="rId1" Type="http://schemas.openxmlformats.org/officeDocument/2006/relationships/slideLayout" Target="../slideLayouts/slideLayout37.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8">
            <a:alphaModFix/>
          </a:blip>
          <a:srcRect/>
          <a:stretch/>
        </p:blipFill>
        <p:spPr>
          <a:xfrm>
            <a:off x="443972" y="6429709"/>
            <a:ext cx="917999" cy="27991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 id="2147483695"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5.wmf"/></Relationships>
</file>

<file path=ppt/slides/_rels/slide18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0.xml"/><Relationship Id="rId1" Type="http://schemas.openxmlformats.org/officeDocument/2006/relationships/vmlDrawing" Target="../drawings/vmlDrawing3.vml"/><Relationship Id="rId4" Type="http://schemas.openxmlformats.org/officeDocument/2006/relationships/image" Target="../media/image60.w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0.xml"/><Relationship Id="rId1" Type="http://schemas.openxmlformats.org/officeDocument/2006/relationships/vmlDrawing" Target="../drawings/vmlDrawing4.vml"/><Relationship Id="rId4" Type="http://schemas.openxmlformats.org/officeDocument/2006/relationships/image" Target="../media/image60.wmf"/></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62.wmf"/><Relationship Id="rId5" Type="http://schemas.openxmlformats.org/officeDocument/2006/relationships/oleObject" Target="../embeddings/oleObject7.bin"/><Relationship Id="rId4" Type="http://schemas.openxmlformats.org/officeDocument/2006/relationships/image" Target="../media/image61.wm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7.wmf"/></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423"/>
            <a:ext cx="8363663" cy="942817"/>
          </a:xfrm>
        </p:spPr>
        <p:txBody>
          <a:bodyPr anchor="ctr"/>
          <a:lstStyle/>
          <a:p>
            <a:r>
              <a:rPr lang="en-US" dirty="0" smtClean="0"/>
              <a:t>C++ How to Program: Introducing the New C++14 Standard</a:t>
            </a:r>
            <a:endParaRPr lang="en-US" dirty="0"/>
          </a:p>
        </p:txBody>
      </p:sp>
      <p:sp>
        <p:nvSpPr>
          <p:cNvPr id="3" name="Text Placeholder 2"/>
          <p:cNvSpPr>
            <a:spLocks noGrp="1"/>
          </p:cNvSpPr>
          <p:nvPr>
            <p:ph type="body" idx="1"/>
          </p:nvPr>
        </p:nvSpPr>
        <p:spPr>
          <a:xfrm>
            <a:off x="457200" y="1249680"/>
            <a:ext cx="8302702" cy="351972"/>
          </a:xfrm>
        </p:spPr>
        <p:txBody>
          <a:bodyPr/>
          <a:lstStyle/>
          <a:p>
            <a:r>
              <a:rPr lang="en-IN" dirty="0" smtClean="0">
                <a:latin typeface="+mn-lt"/>
              </a:rPr>
              <a:t>Tenth </a:t>
            </a:r>
            <a:r>
              <a:rPr lang="en-IN" dirty="0">
                <a:latin typeface="+mn-lt"/>
              </a:rPr>
              <a:t>Edition</a:t>
            </a: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6</a:t>
            </a:r>
            <a:endParaRPr lang="en-US" b="1" dirty="0">
              <a:latin typeface="+mn-lt"/>
            </a:endParaRPr>
          </a:p>
        </p:txBody>
      </p:sp>
      <p:sp>
        <p:nvSpPr>
          <p:cNvPr id="5" name="Text Placeholder 4"/>
          <p:cNvSpPr>
            <a:spLocks noGrp="1"/>
          </p:cNvSpPr>
          <p:nvPr>
            <p:ph type="body" idx="3"/>
          </p:nvPr>
        </p:nvSpPr>
        <p:spPr>
          <a:xfrm>
            <a:off x="4876800" y="3114461"/>
            <a:ext cx="3657600" cy="1235866"/>
          </a:xfrm>
        </p:spPr>
        <p:txBody>
          <a:bodyPr/>
          <a:lstStyle/>
          <a:p>
            <a:pPr algn="ctr"/>
            <a:r>
              <a:rPr lang="en-US" altLang="en-US" dirty="0">
                <a:latin typeface="+mn-lt"/>
              </a:rPr>
              <a:t>Functions and an Introduction to Recursion</a:t>
            </a:r>
            <a:endParaRPr lang="en-US" dirty="0">
              <a:latin typeface="+mn-lt"/>
              <a:cs typeface="Arial" panose="020B0604020202020204" pitchFamily="34" charset="0"/>
            </a:endParaRPr>
          </a:p>
        </p:txBody>
      </p:sp>
      <p:pic>
        <p:nvPicPr>
          <p:cNvPr id="7" name="Picture 6" descr="Front Cover: C++ How to Program: Introducing the New C++14 Standard Tenth Edition by Paul Deitel and Harvey Deitel."/>
          <p:cNvPicPr>
            <a:picLocks noChangeAspect="1"/>
          </p:cNvPicPr>
          <p:nvPr/>
        </p:nvPicPr>
        <p:blipFill rotWithShape="1">
          <a:blip r:embed="rId3">
            <a:extLst>
              <a:ext uri="{28A0092B-C50C-407E-A947-70E740481C1C}">
                <a14:useLocalDpi xmlns:a14="http://schemas.microsoft.com/office/drawing/2010/main" val="0"/>
              </a:ext>
            </a:extLst>
          </a:blip>
          <a:srcRect t="2355"/>
          <a:stretch/>
        </p:blipFill>
        <p:spPr>
          <a:xfrm>
            <a:off x="661061" y="1894114"/>
            <a:ext cx="3402279" cy="4409132"/>
          </a:xfrm>
          <a:prstGeom prst="rect">
            <a:avLst/>
          </a:prstGeom>
          <a:ln w="9525">
            <a:solidFill>
              <a:schemeClr val="tx1"/>
            </a:solidFill>
          </a:ln>
        </p:spPr>
      </p:pic>
      <p:sp>
        <p:nvSpPr>
          <p:cNvPr id="10" name="Text Placeholder 5"/>
          <p:cNvSpPr>
            <a:spLocks noGrp="1"/>
          </p:cNvSpPr>
          <p:nvPr>
            <p:ph type="body" idx="13"/>
          </p:nvPr>
        </p:nvSpPr>
        <p:spPr>
          <a:xfrm>
            <a:off x="2654708" y="6449931"/>
            <a:ext cx="6105194" cy="245837"/>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2017, 2014, 2012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399943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6.2 </a:t>
            </a:r>
            <a:r>
              <a:rPr lang="en-US" dirty="0" smtClean="0"/>
              <a:t>Program </a:t>
            </a:r>
            <a:r>
              <a:rPr lang="en-US" dirty="0"/>
              <a:t>Components in C</a:t>
            </a:r>
            <a:r>
              <a:rPr lang="en-US" dirty="0" smtClean="0"/>
              <a:t>++ </a:t>
            </a:r>
            <a:r>
              <a:rPr lang="en-US" sz="2000" b="0" dirty="0" smtClean="0"/>
              <a:t>(1 of 3)</a:t>
            </a:r>
            <a:endParaRPr lang="en-US" sz="2000" b="0" dirty="0"/>
          </a:p>
        </p:txBody>
      </p:sp>
      <p:sp>
        <p:nvSpPr>
          <p:cNvPr id="3" name="Text Placeholder 2"/>
          <p:cNvSpPr>
            <a:spLocks noGrp="1"/>
          </p:cNvSpPr>
          <p:nvPr>
            <p:ph type="body" idx="1"/>
          </p:nvPr>
        </p:nvSpPr>
        <p:spPr/>
        <p:txBody>
          <a:bodyPr/>
          <a:lstStyle/>
          <a:p>
            <a:r>
              <a:rPr lang="en-US" sz="2400" dirty="0">
                <a:latin typeface="+mn-lt"/>
              </a:rPr>
              <a:t>C++ programs are typically written by combining “prepackaged” functions and classes available in the C++ Standard Library with new functions and classes you write.</a:t>
            </a:r>
          </a:p>
          <a:p>
            <a:r>
              <a:rPr lang="en-US" sz="2400" dirty="0">
                <a:latin typeface="+mn-lt"/>
              </a:rPr>
              <a:t>The C++ Standard Library provides a rich collection of functions.</a:t>
            </a:r>
          </a:p>
          <a:p>
            <a:r>
              <a:rPr lang="en-US" sz="2400" dirty="0">
                <a:latin typeface="+mn-lt"/>
              </a:rPr>
              <a:t>Functions allow you to modularize a program by separating its tasks into self-contained units.</a:t>
            </a:r>
          </a:p>
        </p:txBody>
      </p:sp>
    </p:spTree>
    <p:extLst>
      <p:ext uri="{BB962C8B-B14F-4D97-AF65-F5344CB8AC3E}">
        <p14:creationId xmlns:p14="http://schemas.microsoft.com/office/powerpoint/2010/main" val="316124508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 Engineering Observation 6.5</a:t>
            </a:r>
          </a:p>
        </p:txBody>
      </p:sp>
      <p:sp>
        <p:nvSpPr>
          <p:cNvPr id="5" name="Text Placeholder 4"/>
          <p:cNvSpPr>
            <a:spLocks noGrp="1"/>
          </p:cNvSpPr>
          <p:nvPr>
            <p:ph type="body" idx="1"/>
          </p:nvPr>
        </p:nvSpPr>
        <p:spPr/>
        <p:txBody>
          <a:bodyPr/>
          <a:lstStyle/>
          <a:p>
            <a:pPr marL="0" indent="0">
              <a:buNone/>
            </a:pPr>
            <a:r>
              <a:rPr lang="en-US" sz="2400" dirty="0">
                <a:latin typeface="+mn-lt"/>
              </a:rPr>
              <a:t>Declaring a variable as global rather than local allows unintended side effects to occur when a function that does not need access to the variable accidentally or maliciously modifies it. This is another example of the principle of least privilege—except for truly global resources such as </a:t>
            </a:r>
            <a:r>
              <a:rPr lang="en-US" sz="2400" dirty="0">
                <a:latin typeface="Consolas" panose="020B0609020204030204" pitchFamily="49" charset="0"/>
              </a:rPr>
              <a:t>cin</a:t>
            </a:r>
            <a:r>
              <a:rPr lang="en-US" sz="2400" dirty="0">
                <a:latin typeface="+mn-lt"/>
              </a:rPr>
              <a:t> and </a:t>
            </a:r>
            <a:r>
              <a:rPr lang="en-US" sz="2400" dirty="0">
                <a:latin typeface="Consolas" panose="020B0609020204030204" pitchFamily="49" charset="0"/>
              </a:rPr>
              <a:t>cout</a:t>
            </a:r>
            <a:r>
              <a:rPr lang="en-US" sz="2400" dirty="0">
                <a:latin typeface="+mn-lt"/>
              </a:rPr>
              <a:t>, global variables should be avoided. In general, variables should be declared in the narrowest scope in which they need to be accessed</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99938450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 Engineering Observation 6.6</a:t>
            </a:r>
          </a:p>
        </p:txBody>
      </p:sp>
      <p:sp>
        <p:nvSpPr>
          <p:cNvPr id="5" name="Text Placeholder 4"/>
          <p:cNvSpPr>
            <a:spLocks noGrp="1"/>
          </p:cNvSpPr>
          <p:nvPr>
            <p:ph type="body" idx="1"/>
          </p:nvPr>
        </p:nvSpPr>
        <p:spPr/>
        <p:txBody>
          <a:bodyPr/>
          <a:lstStyle/>
          <a:p>
            <a:pPr marL="0" indent="0">
              <a:buNone/>
            </a:pPr>
            <a:r>
              <a:rPr lang="en-US" sz="2400" dirty="0">
                <a:latin typeface="+mn-lt"/>
              </a:rPr>
              <a:t>Variables used only in a particular function should be declared as local variables in that function rather than as global variables.</a:t>
            </a:r>
          </a:p>
        </p:txBody>
      </p:sp>
    </p:spTree>
    <p:extLst>
      <p:ext uri="{BB962C8B-B14F-4D97-AF65-F5344CB8AC3E}">
        <p14:creationId xmlns:p14="http://schemas.microsoft.com/office/powerpoint/2010/main" val="79975589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6.10 Scope Rules </a:t>
            </a:r>
            <a:r>
              <a:rPr lang="en-US" sz="2000" b="0" kern="1200" dirty="0" smtClean="0">
                <a:latin typeface="Times New Roman" panose="02020603050405020304" pitchFamily="18" charset="0"/>
                <a:ea typeface="+mj-ea"/>
                <a:cs typeface="+mj-cs"/>
              </a:rPr>
              <a:t>(4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fontAlgn="base">
              <a:spcAft>
                <a:spcPct val="0"/>
              </a:spcAft>
              <a:buNone/>
              <a:tabLst/>
              <a:defRPr/>
            </a:pPr>
            <a:r>
              <a:rPr lang="en-US" sz="2400" b="1" kern="1200" dirty="0">
                <a:solidFill>
                  <a:srgbClr val="000000"/>
                </a:solidFill>
                <a:latin typeface="Arial (Body)"/>
                <a:ea typeface="+mn-ea"/>
                <a:cs typeface="+mn-cs"/>
              </a:rPr>
              <a:t>Scope Demonstration</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The program of </a:t>
            </a:r>
            <a:r>
              <a:rPr lang="en-US" sz="2400" kern="1200" dirty="0" smtClean="0">
                <a:solidFill>
                  <a:srgbClr val="000000"/>
                </a:solidFill>
                <a:latin typeface="Arial (Body)"/>
                <a:ea typeface="+mn-ea"/>
                <a:cs typeface="+mn-cs"/>
              </a:rPr>
              <a:t>Figure </a:t>
            </a:r>
            <a:r>
              <a:rPr lang="en-US" sz="2400" kern="1200" dirty="0">
                <a:solidFill>
                  <a:srgbClr val="000000"/>
                </a:solidFill>
                <a:latin typeface="Arial (Body)"/>
                <a:ea typeface="+mn-ea"/>
                <a:cs typeface="+mn-cs"/>
              </a:rPr>
              <a:t>6.11 demonstrates scoping issues with global variables, automatic local variables and </a:t>
            </a:r>
            <a:r>
              <a:rPr lang="en-US" sz="2400" kern="1200" dirty="0">
                <a:solidFill>
                  <a:srgbClr val="000000"/>
                </a:solidFill>
                <a:latin typeface="Consolas" panose="020B0609020204030204" pitchFamily="49" charset="0"/>
                <a:ea typeface="+mn-ea"/>
                <a:cs typeface="+mn-cs"/>
              </a:rPr>
              <a:t>static</a:t>
            </a:r>
            <a:r>
              <a:rPr lang="en-US" sz="2400" kern="1200" dirty="0">
                <a:solidFill>
                  <a:srgbClr val="000000"/>
                </a:solidFill>
                <a:latin typeface="Arial (Body)"/>
                <a:ea typeface="+mn-ea"/>
                <a:cs typeface="+mn-cs"/>
              </a:rPr>
              <a:t> local </a:t>
            </a:r>
            <a:r>
              <a:rPr lang="en-US" sz="2400" kern="1200" dirty="0" smtClean="0">
                <a:solidFill>
                  <a:srgbClr val="000000"/>
                </a:solidFill>
                <a:latin typeface="Arial (Body)"/>
                <a:ea typeface="+mn-ea"/>
                <a:cs typeface="+mn-cs"/>
              </a:rPr>
              <a:t>variables.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77465671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r>
              <a:rPr lang="en-US" dirty="0">
                <a:latin typeface="Times New Roman" panose="02020603050405020304" pitchFamily="18" charset="0"/>
              </a:rPr>
              <a:t>Figure </a:t>
            </a:r>
            <a:r>
              <a:rPr lang="en-US" dirty="0" smtClean="0">
                <a:latin typeface="Times New Roman" panose="02020603050405020304" pitchFamily="18" charset="0"/>
              </a:rPr>
              <a:t>6.11 </a:t>
            </a:r>
            <a:r>
              <a:rPr lang="en-US" dirty="0">
                <a:latin typeface="Times New Roman" panose="02020603050405020304" pitchFamily="18" charset="0"/>
              </a:rPr>
              <a:t>Scoping Example </a:t>
            </a:r>
            <a:r>
              <a:rPr lang="en-US" sz="2000" b="0" dirty="0">
                <a:latin typeface="Times New Roman" panose="02020603050405020304" pitchFamily="18" charset="0"/>
              </a:rPr>
              <a:t>(1 of 4)</a:t>
            </a:r>
          </a:p>
        </p:txBody>
      </p:sp>
      <p:pic>
        <p:nvPicPr>
          <p:cNvPr id="3" name="Picture 2" descr="Computer code has 64 lines. The lines read as follows. Line 1. forward slash forward slash Fig period 6 period 11 colon fig06 underscore 11 period c p p. Line 2. 2 forward slash forward slash Scoping example period. Line 3. 3 hash include left angle bracket i o stream right angle bracket. Line 4. 4 using namespace s t d semicolon. Line 5. blank. Line 6. void use Local left parenthesis right parenthesis semicolon forward slash forward slash function prototype. Line 7. 7 void use Static Local left parenthesis right parenthesis semicolon forward slash forward slash function prototype. Line 8. 8 void use Global left parenthesis right parenthesis semicolon forward slash forward slash function prototype. Line 9. blank. Line 10. i n t, x left brace 1 right brace semicolon forward slash forward slash global variable. Line 11. blank. Line 12. i n t main left parenthesis right parenthesis left brace. Line 13, indented once. 13 c out left angle bracket left angle bracket double quote global x in main is double quote left angle bracket left angle bracket x left angle bracket left angle bracket end l semicolon. Line 14. blank. Line 15, indented once. i n t, x left brace 5 right brace semicolon forward slash forward slash local variable to main. Line 16. blank. Line 17, indented once. c out left angle bracket left angle bracket double quote local x in main's outer scope is double quote left angle bracket left angle bracket x left angle bracket left angle bracket end l semicolon. Line 18. blank. Line 19, indented once. left brace forward slash forward slash block starts a new scope. Line 20, indented twice. i n t, x left brace 7 right brace semicolon forward slash forward slash hides both x in outer scope and global x. Line 21. blank. Line 22, indented twice. c out left angle bracket left angle bracket double quote local x in main's inner scope is double quote left angle bracket left angle bracket x left angle bracket left angle bracket end l semicolon. Line 23, indented once. right brace. Line 24.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256" y="1523340"/>
            <a:ext cx="6855489" cy="4531408"/>
          </a:xfrm>
          <a:prstGeom prst="rect">
            <a:avLst/>
          </a:prstGeom>
        </p:spPr>
      </p:pic>
    </p:spTree>
    <p:extLst>
      <p:ext uri="{BB962C8B-B14F-4D97-AF65-F5344CB8AC3E}">
        <p14:creationId xmlns:p14="http://schemas.microsoft.com/office/powerpoint/2010/main" val="153491014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latin typeface="Times New Roman" panose="02020603050405020304" pitchFamily="18" charset="0"/>
              </a:rPr>
              <a:t>Figure </a:t>
            </a:r>
            <a:r>
              <a:rPr lang="en-US" dirty="0" smtClean="0">
                <a:latin typeface="Times New Roman" panose="02020603050405020304" pitchFamily="18" charset="0"/>
              </a:rPr>
              <a:t>6.11 </a:t>
            </a:r>
            <a:r>
              <a:rPr lang="en-US" dirty="0">
                <a:latin typeface="Times New Roman" panose="02020603050405020304" pitchFamily="18" charset="0"/>
              </a:rPr>
              <a:t>Scoping Example </a:t>
            </a:r>
            <a:r>
              <a:rPr lang="en-US" sz="2000" b="0" dirty="0" smtClean="0">
                <a:latin typeface="Times New Roman" panose="02020603050405020304" pitchFamily="18" charset="0"/>
              </a:rPr>
              <a:t>(2 </a:t>
            </a:r>
            <a:r>
              <a:rPr lang="en-US" sz="2000" b="0" dirty="0">
                <a:latin typeface="Times New Roman" panose="02020603050405020304" pitchFamily="18" charset="0"/>
              </a:rPr>
              <a:t>of 4)</a:t>
            </a:r>
            <a:endParaRPr lang="en-US" dirty="0"/>
          </a:p>
        </p:txBody>
      </p:sp>
      <p:pic>
        <p:nvPicPr>
          <p:cNvPr id="6" name="Picture 5" descr="The code continues. Line 25, indented once. c out left angle bracket left angle bracket double quote local x in main's outer scope is double quote left angle bracket left angle bracket x left angle bracket left angle bracket end l semicolon. Line 26. blank. Line 27, indented once. use Local left parenthesis right parenthesis semicolon forward slash forward slash use Local has local x. Line 28, indented once. use Static Local left parenthesis right parenthesis semicolon forward slash forward slash use Static Local has static local x. Line 29, indented once. use Global left parenthesis right parenthesis semicolon forward slash forward slash use Global uses global x. Line 30, indented once. use Local left parenthesis right parenthesis semicolon forward slash forward slash use Local reinitializes its local x. Line 31, indented once. use Static Local left parenthesis right parenthesis semicolon forward slash forward slash static local x retains its prior value. Line 32, indented once. use Global left parenthesis right parenthesis semicolon forward slash forward slash global x also retains its prior value. Line 33. blank. Line 34, indented once. c out left angle bracket left angle bracket double quote back slash n local x in main is double quote left angle bracket left angle bracket x left angle bracket left angle bracket end l semicolon. Line 35. right brace. Line 36. blank. Line 37. forward slash forward slash use Local reinitializes local variable x during each call. Line 38. void use Local left parenthesis right parenthesis left brace. Line 39, indented once. i n t, x left brace 25 right brace semicolon forward slash forward slash initialized each time use Local is called. Line 40. blank. Line 41, indented once. c out left angle bracket left angle bracket double quote back slash n local x is double quote left angle bracket left angle bracket x left angle bracket left angle bracket double quote on entering use Local double quote left angle bracket left angle bracket end l semicolon. Line 42, indented once. plus plus x semicolon. Line 43, indented once. c out left angle bracket left angle bracket double quote local x is double quote left angle bracket left angle bracket x left angle bracket left angle bracket double quote on exiting use Local double quote left angle bracket left angle bracket end l semicolon. Line 44. right brace. Line 45.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995" y="1707086"/>
            <a:ext cx="7350011" cy="4257256"/>
          </a:xfrm>
          <a:prstGeom prst="rect">
            <a:avLst/>
          </a:prstGeom>
        </p:spPr>
      </p:pic>
    </p:spTree>
    <p:extLst>
      <p:ext uri="{BB962C8B-B14F-4D97-AF65-F5344CB8AC3E}">
        <p14:creationId xmlns:p14="http://schemas.microsoft.com/office/powerpoint/2010/main" val="103302786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latin typeface="Times New Roman" panose="02020603050405020304" pitchFamily="18" charset="0"/>
              </a:rPr>
              <a:t>Figure </a:t>
            </a:r>
            <a:r>
              <a:rPr lang="en-US" dirty="0" smtClean="0">
                <a:latin typeface="Times New Roman" panose="02020603050405020304" pitchFamily="18" charset="0"/>
              </a:rPr>
              <a:t>6.11 </a:t>
            </a:r>
            <a:r>
              <a:rPr lang="en-US" dirty="0">
                <a:latin typeface="Times New Roman" panose="02020603050405020304" pitchFamily="18" charset="0"/>
              </a:rPr>
              <a:t>Scoping Example </a:t>
            </a:r>
            <a:r>
              <a:rPr lang="en-US" sz="2000" b="0" dirty="0" smtClean="0">
                <a:latin typeface="Times New Roman" panose="02020603050405020304" pitchFamily="18" charset="0"/>
              </a:rPr>
              <a:t>(3 </a:t>
            </a:r>
            <a:r>
              <a:rPr lang="en-US" sz="2000" b="0" dirty="0">
                <a:latin typeface="Times New Roman" panose="02020603050405020304" pitchFamily="18" charset="0"/>
              </a:rPr>
              <a:t>of 4)</a:t>
            </a:r>
            <a:endParaRPr lang="en-US" dirty="0"/>
          </a:p>
        </p:txBody>
      </p:sp>
      <p:pic>
        <p:nvPicPr>
          <p:cNvPr id="6" name="Picture 5" descr="The code continues. Line 46. forward slash forward slash use Static Local initializes static local variable x only the. Line 47. forward slash forward slash first time the function is called semicolon value of x is saved. Line 48. forward slash forward slash between calls to this function. Line 49. void use Static Local left parenthesis right parenthesis left brace. Line 50, indented once. static i n t, x left brace 50 right brace semicolon forward slash forward slash initialized first time use Static Local is called. Line 51. blank. Line 52, indented once. c out left angle bracket left angle bracket double quote back slash n local static x is double quote left angle bracket left angle bracket x left angle bracket left angle bracket double quote on entering use Static Local double quote. Line 53, indented twice. left angle bracket left angle bracket end l semicolon. Line 54, indented once. plus plus x semicolon. Line 55, indented once. c out left angle bracket left angle bracket double quote local static x is double quote left angle bracket left angle bracket x left angle bracket left angle bracket double quote on exiting use Static Local double quote. Line 56, indented twice. left angle bracket left angle bracket end l semicolon. Line 57. right brace. Line 58. blank. Line 59. forward slash forward slash use Global modifies global variable x during each call. Line 60. void use Global left parenthesis right parenthesis left brace. Line 61, indented once. c out left angle bracket left angle bracket double quote back slash n global x is double quote left angle bracket left angle bracket x left angle bracket left angle bracket double quote on entering use Global double quote left angle bracket left angle bracket end l semicolon. Line 62, indented once. x asterisk equals 10 semicolon. Line 63, indented once. c out left angle bracket left angle bracket double quote global x is double quote left angle bracket left angle bracket x left angle bracket left angle bracket double quote on exiting use Global double quote left angle bracket left angle bracket end l semicolon. Line 6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735" y="1689009"/>
            <a:ext cx="7674530" cy="4247697"/>
          </a:xfrm>
          <a:prstGeom prst="rect">
            <a:avLst/>
          </a:prstGeom>
        </p:spPr>
      </p:pic>
    </p:spTree>
    <p:extLst>
      <p:ext uri="{BB962C8B-B14F-4D97-AF65-F5344CB8AC3E}">
        <p14:creationId xmlns:p14="http://schemas.microsoft.com/office/powerpoint/2010/main" val="332826908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latin typeface="Times New Roman" panose="02020603050405020304" pitchFamily="18" charset="0"/>
              </a:rPr>
              <a:t>Figure </a:t>
            </a:r>
            <a:r>
              <a:rPr lang="en-US" dirty="0" smtClean="0">
                <a:latin typeface="Times New Roman" panose="02020603050405020304" pitchFamily="18" charset="0"/>
              </a:rPr>
              <a:t>6.11 </a:t>
            </a:r>
            <a:r>
              <a:rPr lang="en-US" dirty="0">
                <a:latin typeface="Times New Roman" panose="02020603050405020304" pitchFamily="18" charset="0"/>
              </a:rPr>
              <a:t>Scoping Example </a:t>
            </a:r>
            <a:r>
              <a:rPr lang="en-US" sz="2000" b="0" dirty="0" smtClean="0">
                <a:latin typeface="Times New Roman" panose="02020603050405020304" pitchFamily="18" charset="0"/>
              </a:rPr>
              <a:t>(4 </a:t>
            </a:r>
            <a:r>
              <a:rPr lang="en-US" sz="2000" b="0" dirty="0">
                <a:latin typeface="Times New Roman" panose="02020603050405020304" pitchFamily="18" charset="0"/>
              </a:rPr>
              <a:t>of 4)</a:t>
            </a:r>
            <a:endParaRPr lang="en-US" dirty="0"/>
          </a:p>
        </p:txBody>
      </p:sp>
      <p:pic>
        <p:nvPicPr>
          <p:cNvPr id="6" name="Picture 5" descr="A computer code output has 17 lines. Line 1. global x in main is 1. Line 2. local x in main's outer scope is 5. Line 3. local x in main's inner scope is 7. Line 4. local x in main's outer scope is 5. Line 5. local x is 25 on entering use Local. Line 6. local x is 26 on exiting use Local. Line 7. local static x is 50 on entering use Static Local. Line 8. local static x is 51 on exiting use Static Local. Line 9. global x is 1 on entering use Global. Line 10. global x is 10 on exiting use Global. Line 11. local x is 25 on entering use Local. Line 12. local x is 26 on exiting use Local. Line 13. local static x is 51 on entering use Static Local. Line 14. local static x is 52 on exiting use Static Local. Line 15. global x is 10 on entering use Global. Line 16. global x is 100 on exiting use Global. Line 17. local x in main is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36" y="1675024"/>
            <a:ext cx="7017128" cy="4479515"/>
          </a:xfrm>
          <a:prstGeom prst="rect">
            <a:avLst/>
          </a:prstGeom>
        </p:spPr>
      </p:pic>
    </p:spTree>
    <p:extLst>
      <p:ext uri="{BB962C8B-B14F-4D97-AF65-F5344CB8AC3E}">
        <p14:creationId xmlns:p14="http://schemas.microsoft.com/office/powerpoint/2010/main" val="44127688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Function Call Stack and Activation Records </a:t>
            </a:r>
            <a:r>
              <a:rPr lang="en-US" sz="2000" b="0" kern="1200" dirty="0" smtClean="0">
                <a:latin typeface="Times New Roman" panose="02020603050405020304" pitchFamily="18" charset="0"/>
                <a:ea typeface="+mj-ea"/>
                <a:cs typeface="+mj-cs"/>
              </a:rPr>
              <a:t>(1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To understand how C++ performs function calls, we first need to consider a data structure (i.e., collection of related data items) known as a </a:t>
            </a:r>
            <a:r>
              <a:rPr lang="en-US" altLang="en-US" sz="2400" b="1" kern="1200" dirty="0">
                <a:solidFill>
                  <a:srgbClr val="000000"/>
                </a:solidFill>
                <a:latin typeface="Arial (Body)"/>
                <a:ea typeface="+mn-ea"/>
                <a:cs typeface="+mn-cs"/>
              </a:rPr>
              <a:t>stack</a:t>
            </a:r>
            <a:r>
              <a:rPr lang="en-US" alt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Analogous to a pile of dishes.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mn-ea"/>
                <a:cs typeface="+mn-cs"/>
              </a:rPr>
              <a:t>When a dish is placed on the pile, it’s normally placed at the </a:t>
            </a:r>
            <a:r>
              <a:rPr lang="en-US" altLang="en-US" sz="2400" b="1" kern="1200" dirty="0">
                <a:solidFill>
                  <a:srgbClr val="000000"/>
                </a:solidFill>
                <a:latin typeface="Arial (Body)"/>
                <a:ea typeface="+mn-ea"/>
                <a:cs typeface="+mn-cs"/>
              </a:rPr>
              <a:t>top</a:t>
            </a:r>
            <a:r>
              <a:rPr lang="en-US" altLang="en-US" sz="2400" kern="1200" dirty="0">
                <a:solidFill>
                  <a:srgbClr val="000000"/>
                </a:solidFill>
                <a:latin typeface="Arial (Body)"/>
                <a:ea typeface="+mn-ea"/>
                <a:cs typeface="+mn-cs"/>
              </a:rPr>
              <a:t>—referred to as </a:t>
            </a:r>
            <a:r>
              <a:rPr lang="en-US" altLang="en-US" sz="2400" b="1" kern="1200" dirty="0">
                <a:solidFill>
                  <a:srgbClr val="000000"/>
                </a:solidFill>
                <a:latin typeface="Arial (Body)"/>
                <a:ea typeface="+mn-ea"/>
                <a:cs typeface="+mn-cs"/>
              </a:rPr>
              <a:t>pushing</a:t>
            </a:r>
            <a:r>
              <a:rPr lang="en-US" altLang="en-US" sz="2400" kern="1200" dirty="0">
                <a:solidFill>
                  <a:srgbClr val="000000"/>
                </a:solidFill>
                <a:latin typeface="Arial (Body)"/>
                <a:ea typeface="+mn-ea"/>
                <a:cs typeface="+mn-cs"/>
              </a:rPr>
              <a: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mn-ea"/>
                <a:cs typeface="+mn-cs"/>
              </a:rPr>
              <a:t>Similarly, when a dish is removed from the pile, it’s normally removed from the top—referred to as </a:t>
            </a:r>
            <a:r>
              <a:rPr lang="en-US" altLang="en-US" sz="2400" b="1" kern="1200" dirty="0">
                <a:solidFill>
                  <a:srgbClr val="000000"/>
                </a:solidFill>
                <a:latin typeface="Arial (Body)"/>
                <a:ea typeface="+mn-ea"/>
                <a:cs typeface="+mn-cs"/>
              </a:rPr>
              <a:t>popping</a:t>
            </a:r>
            <a:r>
              <a:rPr lang="en-US" alt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400" b="1" kern="1200" dirty="0">
                <a:solidFill>
                  <a:srgbClr val="000000"/>
                </a:solidFill>
                <a:latin typeface="Arial (Body)"/>
                <a:ea typeface="+mn-ea"/>
                <a:cs typeface="+mn-cs"/>
              </a:rPr>
              <a:t>Last-in, first-out</a:t>
            </a:r>
            <a:r>
              <a:rPr lang="en-US" altLang="en-US" sz="2400" kern="1200" dirty="0">
                <a:solidFill>
                  <a:srgbClr val="000000"/>
                </a:solidFill>
                <a:latin typeface="Arial (Body)"/>
                <a:ea typeface="+mn-ea"/>
                <a:cs typeface="+mn-cs"/>
              </a:rPr>
              <a:t> </a:t>
            </a:r>
            <a:r>
              <a:rPr lang="en-US" altLang="en-US" sz="2400" b="1" kern="1200" dirty="0" smtClean="0">
                <a:solidFill>
                  <a:srgbClr val="000000"/>
                </a:solidFill>
                <a:latin typeface="Arial (Body)"/>
                <a:ea typeface="+mn-ea"/>
                <a:cs typeface="+mn-cs"/>
              </a:rPr>
              <a:t>(L</a:t>
            </a:r>
            <a:r>
              <a:rPr lang="en-US" altLang="en-US" sz="100" b="1" kern="1200" dirty="0" smtClean="0">
                <a:solidFill>
                  <a:srgbClr val="000000"/>
                </a:solidFill>
                <a:latin typeface="Arial (Body)"/>
                <a:ea typeface="+mn-ea"/>
                <a:cs typeface="+mn-cs"/>
              </a:rPr>
              <a:t> </a:t>
            </a:r>
            <a:r>
              <a:rPr lang="en-US" altLang="en-US" sz="2400" b="1" kern="1200" dirty="0" smtClean="0">
                <a:solidFill>
                  <a:srgbClr val="000000"/>
                </a:solidFill>
                <a:latin typeface="Arial (Body)"/>
                <a:ea typeface="+mn-ea"/>
                <a:cs typeface="+mn-cs"/>
              </a:rPr>
              <a:t>I</a:t>
            </a:r>
            <a:r>
              <a:rPr lang="en-US" altLang="en-US" sz="100" b="1" kern="1200" dirty="0" smtClean="0">
                <a:solidFill>
                  <a:srgbClr val="000000"/>
                </a:solidFill>
                <a:latin typeface="Arial (Body)"/>
                <a:ea typeface="+mn-ea"/>
                <a:cs typeface="+mn-cs"/>
              </a:rPr>
              <a:t> </a:t>
            </a:r>
            <a:r>
              <a:rPr lang="en-US" altLang="en-US" sz="2400" b="1" kern="1200" dirty="0" smtClean="0">
                <a:solidFill>
                  <a:srgbClr val="000000"/>
                </a:solidFill>
                <a:latin typeface="Arial (Body)"/>
                <a:ea typeface="+mn-ea"/>
                <a:cs typeface="+mn-cs"/>
              </a:rPr>
              <a:t>F</a:t>
            </a:r>
            <a:r>
              <a:rPr lang="en-US" altLang="en-US" sz="100" b="1" kern="1200" dirty="0" smtClean="0">
                <a:solidFill>
                  <a:srgbClr val="000000"/>
                </a:solidFill>
                <a:latin typeface="Arial (Body)"/>
                <a:ea typeface="+mn-ea"/>
                <a:cs typeface="+mn-cs"/>
              </a:rPr>
              <a:t> </a:t>
            </a:r>
            <a:r>
              <a:rPr lang="en-US" altLang="en-US" sz="2400" b="1" kern="1200" dirty="0" smtClean="0">
                <a:solidFill>
                  <a:srgbClr val="000000"/>
                </a:solidFill>
                <a:latin typeface="Arial (Body)"/>
                <a:ea typeface="+mn-ea"/>
                <a:cs typeface="+mn-cs"/>
              </a:rPr>
              <a:t>O) </a:t>
            </a:r>
            <a:r>
              <a:rPr lang="en-US" altLang="en-US" sz="2400" b="1" kern="1200" dirty="0">
                <a:solidFill>
                  <a:srgbClr val="000000"/>
                </a:solidFill>
                <a:latin typeface="Arial (Body)"/>
                <a:ea typeface="+mn-ea"/>
                <a:cs typeface="+mn-cs"/>
              </a:rPr>
              <a:t>data structures</a:t>
            </a:r>
            <a:r>
              <a:rPr lang="en-US" altLang="en-US" sz="2400" kern="1200" dirty="0">
                <a:solidFill>
                  <a:srgbClr val="000000"/>
                </a:solidFill>
                <a:latin typeface="Arial (Body)"/>
                <a:ea typeface="+mn-ea"/>
                <a:cs typeface="+mn-cs"/>
              </a:rPr>
              <a:t>—the last item pushed (inserted) is the first item popped (removed).</a:t>
            </a:r>
          </a:p>
        </p:txBody>
      </p:sp>
    </p:spTree>
    <p:extLst>
      <p:ext uri="{BB962C8B-B14F-4D97-AF65-F5344CB8AC3E}">
        <p14:creationId xmlns:p14="http://schemas.microsoft.com/office/powerpoint/2010/main" val="212180263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Function Call Stack and Activation Records </a:t>
            </a:r>
            <a:r>
              <a:rPr lang="en-US" sz="2000" b="0" kern="1200" dirty="0" smtClean="0">
                <a:latin typeface="Times New Roman" panose="02020603050405020304" pitchFamily="18" charset="0"/>
                <a:ea typeface="+mj-ea"/>
                <a:cs typeface="+mj-cs"/>
              </a:rPr>
              <a:t>(2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a:lstStyle/>
          <a:p>
            <a:pPr marL="0" indent="0">
              <a:buNone/>
            </a:pPr>
            <a:r>
              <a:rPr lang="en-US" sz="2400" b="1" dirty="0">
                <a:latin typeface="+mn-lt"/>
              </a:rPr>
              <a:t>Function-Call Stack</a:t>
            </a:r>
          </a:p>
          <a:p>
            <a:r>
              <a:rPr lang="en-US" sz="2400" dirty="0">
                <a:latin typeface="+mn-lt"/>
              </a:rPr>
              <a:t>One of the most important mechanisms for computer science students to understand is the </a:t>
            </a:r>
            <a:r>
              <a:rPr lang="en-US" sz="2400" b="1" dirty="0">
                <a:latin typeface="+mn-lt"/>
              </a:rPr>
              <a:t>function call stack</a:t>
            </a:r>
            <a:r>
              <a:rPr lang="en-US" sz="2400" dirty="0">
                <a:latin typeface="+mn-lt"/>
              </a:rPr>
              <a:t> (or </a:t>
            </a:r>
            <a:r>
              <a:rPr lang="en-US" sz="2400" b="1" dirty="0">
                <a:latin typeface="+mn-lt"/>
              </a:rPr>
              <a:t>program execution stack</a:t>
            </a:r>
            <a:r>
              <a:rPr lang="en-US" sz="2400" dirty="0">
                <a:latin typeface="+mn-lt"/>
              </a:rPr>
              <a:t>).</a:t>
            </a:r>
          </a:p>
          <a:p>
            <a:pPr lvl="1"/>
            <a:r>
              <a:rPr lang="en-US" sz="2400" dirty="0">
                <a:latin typeface="+mn-lt"/>
              </a:rPr>
              <a:t>supports the function call/return mechanism.</a:t>
            </a:r>
          </a:p>
          <a:p>
            <a:pPr lvl="1"/>
            <a:r>
              <a:rPr lang="en-US" sz="2400" dirty="0">
                <a:latin typeface="+mn-lt"/>
              </a:rPr>
              <a:t>Also supports the creation, maintenance and destruction of each called function’s automatic variables.</a:t>
            </a:r>
          </a:p>
        </p:txBody>
      </p:sp>
    </p:spTree>
    <p:extLst>
      <p:ext uri="{BB962C8B-B14F-4D97-AF65-F5344CB8AC3E}">
        <p14:creationId xmlns:p14="http://schemas.microsoft.com/office/powerpoint/2010/main" val="306761433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Function Call Stack and Activation Records </a:t>
            </a:r>
            <a:r>
              <a:rPr lang="en-US" sz="2000" b="0" kern="1200" dirty="0" smtClean="0">
                <a:latin typeface="Times New Roman" panose="02020603050405020304" pitchFamily="18" charset="0"/>
                <a:ea typeface="+mj-ea"/>
                <a:cs typeface="+mj-cs"/>
              </a:rPr>
              <a:t>(3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970287"/>
          </a:xfrm>
        </p:spPr>
        <p:txBody>
          <a:bodyPr wrap="square" lIns="91425" tIns="91425" rIns="91425" bIns="91425">
            <a:spAutoFit/>
          </a:bodyPr>
          <a:lstStyle/>
          <a:p>
            <a:pPr marL="0" lvl="0" indent="0" fontAlgn="base">
              <a:spcAft>
                <a:spcPct val="0"/>
              </a:spcAft>
              <a:buNone/>
              <a:tabLst/>
              <a:defRPr/>
            </a:pPr>
            <a:r>
              <a:rPr lang="en-US" sz="2400" b="1" kern="1200" dirty="0">
                <a:solidFill>
                  <a:srgbClr val="000000"/>
                </a:solidFill>
                <a:latin typeface="Arial (Body)"/>
                <a:ea typeface="+mn-ea"/>
                <a:cs typeface="+mn-cs"/>
              </a:rPr>
              <a:t>Stack Frames</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Each function eventually must return control to the function that called it.</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Each time a function calls another function, an entry is pushed onto the function call stack.</a:t>
            </a:r>
          </a:p>
          <a:p>
            <a:pPr marL="741553" lvl="1" indent="-284353" fontAlgn="base">
              <a:spcAft>
                <a:spcPct val="0"/>
              </a:spcAft>
              <a:buFont typeface="Arial" panose="020B0604020202020204" pitchFamily="34" charset="0"/>
              <a:buChar char="–"/>
              <a:defRPr/>
            </a:pPr>
            <a:r>
              <a:rPr lang="en-US" sz="2400" kern="1200" dirty="0">
                <a:solidFill>
                  <a:srgbClr val="000000"/>
                </a:solidFill>
                <a:latin typeface="Arial (Body)"/>
                <a:ea typeface="+mn-ea"/>
                <a:cs typeface="+mn-cs"/>
              </a:rPr>
              <a:t>This entry, called a </a:t>
            </a:r>
            <a:r>
              <a:rPr lang="en-US" sz="2400" b="1" kern="1200" dirty="0">
                <a:solidFill>
                  <a:srgbClr val="000000"/>
                </a:solidFill>
                <a:latin typeface="Arial (Body)"/>
                <a:ea typeface="+mn-ea"/>
                <a:cs typeface="+mn-cs"/>
              </a:rPr>
              <a:t>stack frame</a:t>
            </a:r>
            <a:r>
              <a:rPr lang="en-US" sz="2400" kern="1200" dirty="0">
                <a:solidFill>
                  <a:srgbClr val="000000"/>
                </a:solidFill>
                <a:latin typeface="Arial (Body)"/>
                <a:ea typeface="+mn-ea"/>
                <a:cs typeface="+mn-cs"/>
              </a:rPr>
              <a:t> or an </a:t>
            </a:r>
            <a:r>
              <a:rPr lang="en-US" sz="2400" b="1" kern="1200" dirty="0">
                <a:solidFill>
                  <a:srgbClr val="000000"/>
                </a:solidFill>
                <a:latin typeface="Arial (Body)"/>
                <a:ea typeface="+mn-ea"/>
                <a:cs typeface="+mn-cs"/>
              </a:rPr>
              <a:t>activation record</a:t>
            </a:r>
            <a:r>
              <a:rPr lang="en-US" sz="2400" kern="1200" dirty="0">
                <a:solidFill>
                  <a:srgbClr val="000000"/>
                </a:solidFill>
                <a:latin typeface="Arial (Body)"/>
                <a:ea typeface="+mn-ea"/>
                <a:cs typeface="+mn-cs"/>
              </a:rPr>
              <a:t>, contains the </a:t>
            </a:r>
            <a:r>
              <a:rPr lang="en-US" sz="2400" b="1" kern="1200" dirty="0">
                <a:solidFill>
                  <a:srgbClr val="000000"/>
                </a:solidFill>
                <a:latin typeface="Arial (Body)"/>
                <a:ea typeface="+mn-ea"/>
                <a:cs typeface="+mn-cs"/>
              </a:rPr>
              <a:t>return address </a:t>
            </a:r>
            <a:r>
              <a:rPr lang="en-US" sz="2400" kern="1200" dirty="0">
                <a:solidFill>
                  <a:srgbClr val="000000"/>
                </a:solidFill>
                <a:latin typeface="Arial (Body)"/>
                <a:ea typeface="+mn-ea"/>
                <a:cs typeface="+mn-cs"/>
              </a:rPr>
              <a:t>that the called function needs in order to return to the calling function</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6767951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6.1</a:t>
            </a:r>
          </a:p>
        </p:txBody>
      </p:sp>
      <p:sp>
        <p:nvSpPr>
          <p:cNvPr id="3" name="Text Placeholder 2"/>
          <p:cNvSpPr>
            <a:spLocks noGrp="1"/>
          </p:cNvSpPr>
          <p:nvPr>
            <p:ph type="body" idx="1"/>
          </p:nvPr>
        </p:nvSpPr>
        <p:spPr/>
        <p:txBody>
          <a:bodyPr/>
          <a:lstStyle/>
          <a:p>
            <a:pPr marL="0" indent="0">
              <a:buNone/>
            </a:pPr>
            <a:r>
              <a:rPr lang="en-US" sz="2400" dirty="0">
                <a:latin typeface="+mn-lt"/>
              </a:rPr>
              <a:t>To promote software reusability, every function should be limited to performing a single, well-defined task, and the name of the function should express that task effectively.</a:t>
            </a:r>
          </a:p>
        </p:txBody>
      </p:sp>
    </p:spTree>
    <p:extLst>
      <p:ext uri="{BB962C8B-B14F-4D97-AF65-F5344CB8AC3E}">
        <p14:creationId xmlns:p14="http://schemas.microsoft.com/office/powerpoint/2010/main" val="63116261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Function Call Stack and Activation Records </a:t>
            </a:r>
            <a:r>
              <a:rPr lang="en-US" sz="2000" b="0" kern="1200" dirty="0" smtClean="0">
                <a:latin typeface="Times New Roman" panose="02020603050405020304" pitchFamily="18" charset="0"/>
                <a:ea typeface="+mj-ea"/>
                <a:cs typeface="+mj-cs"/>
              </a:rPr>
              <a:t>(4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731213"/>
          </a:xfrm>
        </p:spPr>
        <p:txBody>
          <a:bodyPr wrap="square" lIns="91425" tIns="91425" rIns="91425" bIns="91425">
            <a:spAutoFit/>
          </a:bodyPr>
          <a:lstStyle/>
          <a:p>
            <a:pPr marL="0" lvl="0" indent="0" fontAlgn="base">
              <a:spcAft>
                <a:spcPct val="0"/>
              </a:spcAft>
              <a:buNone/>
              <a:tabLst/>
              <a:defRPr/>
            </a:pPr>
            <a:r>
              <a:rPr lang="en-US" sz="2200" b="1" kern="1200" dirty="0">
                <a:solidFill>
                  <a:srgbClr val="000000"/>
                </a:solidFill>
                <a:latin typeface="Arial (Body)"/>
                <a:ea typeface="+mn-ea"/>
                <a:cs typeface="+mn-cs"/>
              </a:rPr>
              <a:t>Automatic Local Variables and Stack Frames</a:t>
            </a: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When a function call returns, the stack frame for the function call is </a:t>
            </a:r>
            <a:r>
              <a:rPr lang="en-US" sz="2200" b="1" kern="1200" dirty="0">
                <a:solidFill>
                  <a:srgbClr val="000000"/>
                </a:solidFill>
                <a:latin typeface="Arial (Body)"/>
                <a:ea typeface="+mn-ea"/>
                <a:cs typeface="+mn-cs"/>
              </a:rPr>
              <a:t>popped</a:t>
            </a:r>
            <a:r>
              <a:rPr lang="en-US" sz="2200" kern="1200" dirty="0">
                <a:solidFill>
                  <a:srgbClr val="000000"/>
                </a:solidFill>
                <a:latin typeface="Arial (Body)"/>
                <a:ea typeface="+mn-ea"/>
                <a:cs typeface="+mn-cs"/>
              </a:rPr>
              <a:t>, and control transfers to the return address in the popped stack frame</a:t>
            </a:r>
            <a:r>
              <a:rPr lang="en-US" sz="2200" kern="1200" dirty="0" smtClean="0">
                <a:solidFill>
                  <a:srgbClr val="000000"/>
                </a:solidFill>
                <a:latin typeface="Arial (Body)"/>
                <a:ea typeface="+mn-ea"/>
                <a:cs typeface="+mn-cs"/>
              </a:rPr>
              <a:t>.</a:t>
            </a:r>
            <a:endParaRPr lang="en-US" sz="2200" kern="1200" dirty="0">
              <a:solidFill>
                <a:srgbClr val="000000"/>
              </a:solidFill>
              <a:latin typeface="Arial (Body)"/>
              <a:ea typeface="+mn-ea"/>
              <a:cs typeface="+mn-cs"/>
            </a:endParaRPr>
          </a:p>
        </p:txBody>
      </p:sp>
      <p:sp>
        <p:nvSpPr>
          <p:cNvPr id="4" name="Text Placeholder 3"/>
          <p:cNvSpPr>
            <a:spLocks noGrp="1"/>
          </p:cNvSpPr>
          <p:nvPr>
            <p:ph type="body" idx="2"/>
          </p:nvPr>
        </p:nvSpPr>
        <p:spPr>
          <a:xfrm>
            <a:off x="457200" y="3276600"/>
            <a:ext cx="8229600" cy="2895600"/>
          </a:xfrm>
        </p:spPr>
        <p:txBody>
          <a:bodyPr/>
          <a:lstStyle/>
          <a:p>
            <a:pPr marL="0" lvl="0" indent="0" fontAlgn="base">
              <a:spcAft>
                <a:spcPct val="0"/>
              </a:spcAft>
              <a:buNone/>
              <a:tabLst/>
              <a:defRPr/>
            </a:pPr>
            <a:r>
              <a:rPr lang="en-US" sz="2200" b="1" kern="1200" dirty="0">
                <a:solidFill>
                  <a:srgbClr val="000000"/>
                </a:solidFill>
                <a:latin typeface="Arial (Body)"/>
              </a:rPr>
              <a:t>Stack Overflow</a:t>
            </a:r>
          </a:p>
          <a:p>
            <a:pPr marL="255651" lvl="0" indent="-255651" fontAlgn="base">
              <a:spcAft>
                <a:spcPct val="0"/>
              </a:spcAft>
              <a:buFont typeface="Arial" panose="020B0604020202020204" pitchFamily="34" charset="0"/>
              <a:buChar char="•"/>
              <a:defRPr/>
            </a:pPr>
            <a:r>
              <a:rPr lang="en-US" sz="2200" kern="1200" dirty="0">
                <a:solidFill>
                  <a:srgbClr val="000000"/>
                </a:solidFill>
                <a:latin typeface="Arial (Body)"/>
              </a:rPr>
              <a:t>The amount of memory in a computer is finite, so only a certain amount of memory can be used to store activation records on the function call stack.</a:t>
            </a:r>
          </a:p>
          <a:p>
            <a:pPr marL="255651" lvl="0" indent="-255651" fontAlgn="base">
              <a:spcAft>
                <a:spcPct val="0"/>
              </a:spcAft>
              <a:buFont typeface="Arial" panose="020B0604020202020204" pitchFamily="34" charset="0"/>
              <a:buChar char="•"/>
              <a:defRPr/>
            </a:pPr>
            <a:r>
              <a:rPr lang="en-US" sz="2200" kern="1200" dirty="0">
                <a:solidFill>
                  <a:srgbClr val="000000"/>
                </a:solidFill>
                <a:latin typeface="Arial (Body)"/>
              </a:rPr>
              <a:t>If more function calls occur than can have their activation records stored on the function call stack, an a fatal error known as </a:t>
            </a:r>
            <a:r>
              <a:rPr lang="en-US" sz="2200" b="1" kern="1200" dirty="0">
                <a:solidFill>
                  <a:srgbClr val="000000"/>
                </a:solidFill>
                <a:latin typeface="Arial (Body)"/>
              </a:rPr>
              <a:t>stack overflow</a:t>
            </a:r>
            <a:r>
              <a:rPr lang="en-US" sz="2200" kern="1200" dirty="0">
                <a:solidFill>
                  <a:srgbClr val="000000"/>
                </a:solidFill>
                <a:latin typeface="Arial (Body)"/>
              </a:rPr>
              <a:t> occurs</a:t>
            </a:r>
            <a:r>
              <a:rPr lang="en-US" sz="2200" kern="1200" dirty="0" smtClean="0">
                <a:solidFill>
                  <a:srgbClr val="000000"/>
                </a:solidFill>
                <a:latin typeface="Arial (Body)"/>
              </a:rPr>
              <a:t>.</a:t>
            </a:r>
            <a:endParaRPr lang="en-US" sz="2200" kern="1200" dirty="0">
              <a:solidFill>
                <a:srgbClr val="000000"/>
              </a:solidFill>
              <a:latin typeface="Arial (Body)"/>
            </a:endParaRPr>
          </a:p>
        </p:txBody>
      </p:sp>
    </p:spTree>
    <p:extLst>
      <p:ext uri="{BB962C8B-B14F-4D97-AF65-F5344CB8AC3E}">
        <p14:creationId xmlns:p14="http://schemas.microsoft.com/office/powerpoint/2010/main" val="359897553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6.11 Function Call Stack and Activation Records </a:t>
            </a:r>
            <a:r>
              <a:rPr lang="en-US" sz="2000" b="0" kern="1200" dirty="0" smtClean="0">
                <a:latin typeface="Times New Roman" panose="02020603050405020304" pitchFamily="18" charset="0"/>
                <a:ea typeface="+mj-ea"/>
                <a:cs typeface="+mj-cs"/>
              </a:rPr>
              <a:t>(5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a:lstStyle/>
          <a:p>
            <a:pPr marL="0" indent="0">
              <a:buNone/>
            </a:pPr>
            <a:r>
              <a:rPr lang="en-US" sz="2400" b="1" dirty="0">
                <a:latin typeface="+mn-lt"/>
              </a:rPr>
              <a:t>Function Call Stack in Action</a:t>
            </a:r>
          </a:p>
          <a:p>
            <a:r>
              <a:rPr lang="en-US" sz="2400" dirty="0">
                <a:latin typeface="+mn-lt"/>
              </a:rPr>
              <a:t>Now let’s consider how the call stack supports the operation of a square function called by main (</a:t>
            </a:r>
            <a:r>
              <a:rPr lang="en-US" sz="2400" dirty="0" smtClean="0">
                <a:latin typeface="+mn-lt"/>
              </a:rPr>
              <a:t>Figure </a:t>
            </a:r>
            <a:r>
              <a:rPr lang="en-US" sz="2400" dirty="0">
                <a:latin typeface="+mn-lt"/>
              </a:rPr>
              <a:t>6.12</a:t>
            </a:r>
            <a:r>
              <a:rPr lang="en-US" sz="2400" dirty="0" smtClean="0">
                <a:latin typeface="+mn-lt"/>
              </a:rPr>
              <a:t>).</a:t>
            </a:r>
            <a:endParaRPr lang="en-US" sz="2400" dirty="0">
              <a:latin typeface="+mn-lt"/>
            </a:endParaRPr>
          </a:p>
          <a:p>
            <a:r>
              <a:rPr lang="en-US" sz="2400" dirty="0">
                <a:latin typeface="+mn-lt"/>
              </a:rPr>
              <a:t>First the operating system calls main—this pushes an activation record onto the stack (shown in </a:t>
            </a:r>
            <a:r>
              <a:rPr lang="en-US" sz="2400" dirty="0" smtClean="0">
                <a:latin typeface="+mn-lt"/>
              </a:rPr>
              <a:t>Figure </a:t>
            </a:r>
            <a:r>
              <a:rPr lang="en-US" sz="2400" dirty="0">
                <a:latin typeface="+mn-lt"/>
              </a:rPr>
              <a:t>6.13). </a:t>
            </a:r>
          </a:p>
          <a:p>
            <a:r>
              <a:rPr lang="en-US" sz="2400" dirty="0">
                <a:latin typeface="+mn-lt"/>
              </a:rPr>
              <a:t>The activation record tells main how to return to the operating system (i.e., transfer to return address R1) and contains the space for main’s automatic variable (i.e., a, which is initialized to 10).</a:t>
            </a:r>
          </a:p>
        </p:txBody>
      </p:sp>
    </p:spTree>
    <p:extLst>
      <p:ext uri="{BB962C8B-B14F-4D97-AF65-F5344CB8AC3E}">
        <p14:creationId xmlns:p14="http://schemas.microsoft.com/office/powerpoint/2010/main" val="354450213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sz="2800" dirty="0">
                <a:solidFill>
                  <a:schemeClr val="tx2"/>
                </a:solidFill>
              </a:rPr>
              <a:t>Figure </a:t>
            </a:r>
            <a:r>
              <a:rPr lang="en-US" sz="2800" dirty="0" smtClean="0">
                <a:solidFill>
                  <a:schemeClr val="tx2"/>
                </a:solidFill>
              </a:rPr>
              <a:t>6.12 </a:t>
            </a:r>
            <a:r>
              <a:rPr lang="en-US" sz="2800" dirty="0" smtClean="0">
                <a:solidFill>
                  <a:schemeClr val="tx2"/>
                </a:solidFill>
                <a:latin typeface="Consolas" panose="020B0609020204030204" pitchFamily="49" charset="0"/>
              </a:rPr>
              <a:t>square</a:t>
            </a:r>
            <a:r>
              <a:rPr lang="en-US" sz="2800" dirty="0" smtClean="0">
                <a:solidFill>
                  <a:schemeClr val="tx2"/>
                </a:solidFill>
              </a:rPr>
              <a:t> </a:t>
            </a:r>
            <a:r>
              <a:rPr lang="en-US" sz="2800" dirty="0">
                <a:solidFill>
                  <a:schemeClr val="tx2"/>
                </a:solidFill>
              </a:rPr>
              <a:t>Function Used to Demonstrate the Function-Call Stack and Activation </a:t>
            </a:r>
            <a:r>
              <a:rPr lang="en-US" sz="2800" dirty="0" smtClean="0">
                <a:solidFill>
                  <a:schemeClr val="tx2"/>
                </a:solidFill>
              </a:rPr>
              <a:t>Records</a:t>
            </a:r>
            <a:endParaRPr lang="en-US" sz="2800" dirty="0">
              <a:solidFill>
                <a:schemeClr val="tx2"/>
              </a:solidFill>
            </a:endParaRPr>
          </a:p>
        </p:txBody>
      </p:sp>
      <p:pic>
        <p:nvPicPr>
          <p:cNvPr id="6" name="Picture 5" descr="Computer code has 13 lines. The lines read as follows. Line 1. forward slash forward slash Fig period 6 period 12 colon fig 06 underscore 12 period c p p. Line 2. forward slash forward slash square function used to demonstrate the function. Line 3. forward slash forward slash call stack and activation records period. Line 4. hash include left angle bracket i o stream right angle bracket. Line 5. using namespace s t d semicolon. Line 6. blank. Line 7. i n t square left parenthesis i n t right parenthesis semicolon forward slash forward slash prototype for function square. Line 8. blank. Line 9. i n t main left parenthesis right parenthesis left brace. Line 10, indented once. i n t a left brace 10 right brace semicolon forward slash forward slash value to square left parenthesis local variable in main right parenthesis. Line 11. blank. Line 12, indented once. c out left angle bracket left angle bracket a left angle bracket left angle bracket double quote squared colon double quote left angle bracket left angle bracket left angle bracket left angle bracket end l semicolon forward slash forward slash display a squared. Line 1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344" y="1830887"/>
            <a:ext cx="7523312" cy="4381138"/>
          </a:xfrm>
          <a:prstGeom prst="rect">
            <a:avLst/>
          </a:prstGeom>
        </p:spPr>
      </p:pic>
    </p:spTree>
    <p:extLst>
      <p:ext uri="{BB962C8B-B14F-4D97-AF65-F5344CB8AC3E}">
        <p14:creationId xmlns:p14="http://schemas.microsoft.com/office/powerpoint/2010/main" val="46645726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sz="2800" dirty="0"/>
              <a:t>Figure </a:t>
            </a:r>
            <a:r>
              <a:rPr lang="en-US" sz="2800" dirty="0" smtClean="0"/>
              <a:t>6.13 </a:t>
            </a:r>
            <a:r>
              <a:rPr lang="en-US" sz="2800" dirty="0"/>
              <a:t>Function-Call Stack After the Operating System Calls </a:t>
            </a:r>
            <a:r>
              <a:rPr lang="en-US" sz="2800" dirty="0" smtClean="0">
                <a:latin typeface="Consolas" panose="020B0609020204030204" pitchFamily="49" charset="0"/>
              </a:rPr>
              <a:t>main</a:t>
            </a:r>
            <a:r>
              <a:rPr lang="en-US" sz="2800" dirty="0" smtClean="0"/>
              <a:t> </a:t>
            </a:r>
            <a:r>
              <a:rPr lang="en-US" sz="2800" dirty="0"/>
              <a:t>to Execute the Program</a:t>
            </a:r>
          </a:p>
        </p:txBody>
      </p:sp>
      <p:pic>
        <p:nvPicPr>
          <p:cNvPr id="6" name="Picture 5" descr="A function call stack. An operating system has return location R I. Inside the operating system are lines that represent the operating system executing instruction. The lines indicate to computer code that has 5 lines. The lines read as follows. Computer code. The code has 5 lines. The lines read as follows. Line 1. i n t main left parenthesis right parenthesis left brace. Line 2, indented once. i n t a left brace 10 right brace semicolon. Line 3, indented once. c out left angle bracket left angle bracket a left angle bracket left angle bracket double quote squared colon double quote. Line 4, indented twice. left angle bracket left angle bracket square left parenthesis a right parenthesis left angle bracket left angle bracket end l semicolon. Line 5. right brace. A function call stack after operating system calls main has an activation record for function main. Top of stack is at the top of the box. Contents of the stack are as follows. Return location colon R I, Local Variables. The local variable has a memory location, a. Whose value is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853" y="1717183"/>
            <a:ext cx="7108293" cy="4063718"/>
          </a:xfrm>
          <a:prstGeom prst="rect">
            <a:avLst/>
          </a:prstGeom>
        </p:spPr>
      </p:pic>
    </p:spTree>
    <p:extLst>
      <p:ext uri="{BB962C8B-B14F-4D97-AF65-F5344CB8AC3E}">
        <p14:creationId xmlns:p14="http://schemas.microsoft.com/office/powerpoint/2010/main" val="208303155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6.12 Function Call Stack and Activation Records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524011"/>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Function </a:t>
            </a:r>
            <a:r>
              <a:rPr lang="en-US" altLang="en-US" sz="2400" kern="1200" dirty="0">
                <a:solidFill>
                  <a:srgbClr val="000000"/>
                </a:solidFill>
                <a:latin typeface="Consolas" panose="020B0609020204030204" pitchFamily="49" charset="0"/>
                <a:ea typeface="+mn-ea"/>
                <a:cs typeface="+mn-cs"/>
              </a:rPr>
              <a:t>main</a:t>
            </a:r>
            <a:r>
              <a:rPr lang="en-US" altLang="en-US" sz="2400" kern="1200" dirty="0">
                <a:solidFill>
                  <a:srgbClr val="000000"/>
                </a:solidFill>
                <a:latin typeface="Arial (Body)"/>
                <a:ea typeface="+mn-ea"/>
                <a:cs typeface="+mn-cs"/>
              </a:rPr>
              <a:t>—before returning to the operating system—now calls function </a:t>
            </a:r>
            <a:r>
              <a:rPr lang="en-US" altLang="en-US" sz="2400" kern="1200" dirty="0">
                <a:solidFill>
                  <a:srgbClr val="000000"/>
                </a:solidFill>
                <a:latin typeface="Consolas" panose="020B0609020204030204" pitchFamily="49" charset="0"/>
                <a:ea typeface="+mn-ea"/>
                <a:cs typeface="+mn-cs"/>
              </a:rPr>
              <a:t>square</a:t>
            </a:r>
            <a:r>
              <a:rPr lang="en-US" altLang="en-US" sz="2400" kern="1200" dirty="0">
                <a:solidFill>
                  <a:srgbClr val="000000"/>
                </a:solidFill>
                <a:latin typeface="Arial (Body)"/>
                <a:ea typeface="+mn-ea"/>
                <a:cs typeface="+mn-cs"/>
              </a:rPr>
              <a:t> in line 12 of </a:t>
            </a:r>
            <a:r>
              <a:rPr lang="en-US" altLang="en-US" sz="2400" kern="1200" dirty="0" smtClean="0">
                <a:solidFill>
                  <a:srgbClr val="000000"/>
                </a:solidFill>
                <a:latin typeface="Arial (Body)"/>
                <a:ea typeface="+mn-ea"/>
                <a:cs typeface="+mn-cs"/>
              </a:rPr>
              <a:t>Figure 6.12.</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This causes a stack frame for </a:t>
            </a:r>
            <a:r>
              <a:rPr lang="en-US" altLang="en-US" sz="2400" kern="1200" dirty="0">
                <a:solidFill>
                  <a:srgbClr val="000000"/>
                </a:solidFill>
                <a:latin typeface="Consolas" panose="020B0609020204030204" pitchFamily="49" charset="0"/>
                <a:ea typeface="+mn-ea"/>
                <a:cs typeface="+mn-cs"/>
              </a:rPr>
              <a:t>square</a:t>
            </a:r>
            <a:r>
              <a:rPr lang="en-US" altLang="en-US" sz="2400" kern="1200" dirty="0">
                <a:solidFill>
                  <a:srgbClr val="000000"/>
                </a:solidFill>
                <a:latin typeface="Arial (Body)"/>
                <a:ea typeface="+mn-ea"/>
                <a:cs typeface="+mn-cs"/>
              </a:rPr>
              <a:t> (lines 16–18) to be pushed onto the function call stack (</a:t>
            </a:r>
            <a:r>
              <a:rPr lang="en-US" altLang="en-US" sz="2400" kern="1200" dirty="0" smtClean="0">
                <a:solidFill>
                  <a:srgbClr val="000000"/>
                </a:solidFill>
                <a:latin typeface="Arial (Body)"/>
                <a:ea typeface="+mn-ea"/>
                <a:cs typeface="+mn-cs"/>
              </a:rPr>
              <a:t>Figure 6.14).</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This stack frame contains the return address that </a:t>
            </a:r>
            <a:r>
              <a:rPr lang="en-US" altLang="en-US" sz="2400" kern="1200" dirty="0">
                <a:solidFill>
                  <a:srgbClr val="000000"/>
                </a:solidFill>
                <a:latin typeface="Consolas" panose="020B0609020204030204" pitchFamily="49" charset="0"/>
                <a:ea typeface="+mn-ea"/>
                <a:cs typeface="+mn-cs"/>
              </a:rPr>
              <a:t>square</a:t>
            </a:r>
            <a:r>
              <a:rPr lang="en-US" altLang="en-US" sz="2400" kern="1200" dirty="0">
                <a:solidFill>
                  <a:srgbClr val="000000"/>
                </a:solidFill>
                <a:latin typeface="Arial (Body)"/>
                <a:ea typeface="+mn-ea"/>
                <a:cs typeface="+mn-cs"/>
              </a:rPr>
              <a:t> needs to return to </a:t>
            </a:r>
            <a:r>
              <a:rPr lang="en-US" altLang="en-US" sz="2400" kern="1200" dirty="0">
                <a:solidFill>
                  <a:srgbClr val="000000"/>
                </a:solidFill>
                <a:latin typeface="Consolas" panose="020B0609020204030204" pitchFamily="49" charset="0"/>
                <a:ea typeface="+mn-ea"/>
                <a:cs typeface="+mn-cs"/>
              </a:rPr>
              <a:t>main</a:t>
            </a:r>
            <a:r>
              <a:rPr lang="en-US" altLang="en-US" sz="2400" kern="1200" dirty="0">
                <a:solidFill>
                  <a:srgbClr val="000000"/>
                </a:solidFill>
                <a:latin typeface="Arial (Body)"/>
                <a:ea typeface="+mn-ea"/>
                <a:cs typeface="+mn-cs"/>
              </a:rPr>
              <a:t> (i.e., R2) and the memory for </a:t>
            </a:r>
            <a:r>
              <a:rPr lang="en-US" altLang="en-US" sz="2400" kern="1200" dirty="0">
                <a:solidFill>
                  <a:srgbClr val="000000"/>
                </a:solidFill>
                <a:latin typeface="Consolas" panose="020B0609020204030204" pitchFamily="49" charset="0"/>
                <a:ea typeface="+mn-ea"/>
                <a:cs typeface="+mn-cs"/>
              </a:rPr>
              <a:t>square</a:t>
            </a:r>
            <a:r>
              <a:rPr lang="en-US" altLang="en-US" sz="2400" kern="1200" dirty="0">
                <a:solidFill>
                  <a:srgbClr val="000000"/>
                </a:solidFill>
                <a:latin typeface="Arial (Body)"/>
                <a:ea typeface="+mn-ea"/>
                <a:cs typeface="+mn-cs"/>
              </a:rPr>
              <a:t>’s automatic variable (i.e., </a:t>
            </a:r>
            <a:r>
              <a:rPr lang="en-US" altLang="en-US" sz="2400" kern="1200" dirty="0">
                <a:solidFill>
                  <a:srgbClr val="000000"/>
                </a:solidFill>
                <a:latin typeface="Consolas" panose="020B0609020204030204" pitchFamily="49" charset="0"/>
                <a:ea typeface="+mn-ea"/>
                <a:cs typeface="+mn-cs"/>
              </a:rPr>
              <a:t>x</a:t>
            </a:r>
            <a:r>
              <a:rPr lang="en-US" alt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156060477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sz="3200" dirty="0"/>
              <a:t>Figure </a:t>
            </a:r>
            <a:r>
              <a:rPr lang="en-US" sz="3200" dirty="0" smtClean="0"/>
              <a:t>6.14 </a:t>
            </a:r>
            <a:r>
              <a:rPr lang="en-US" sz="3200" dirty="0"/>
              <a:t>Function-Call Stack After </a:t>
            </a:r>
            <a:r>
              <a:rPr lang="en-US" sz="3200" dirty="0" smtClean="0">
                <a:latin typeface="Consolas" panose="020B0609020204030204" pitchFamily="49" charset="0"/>
              </a:rPr>
              <a:t>main</a:t>
            </a:r>
            <a:r>
              <a:rPr lang="en-US" sz="3200" dirty="0" smtClean="0"/>
              <a:t> </a:t>
            </a:r>
            <a:r>
              <a:rPr lang="en-US" sz="3200" dirty="0"/>
              <a:t>Calls </a:t>
            </a:r>
            <a:r>
              <a:rPr lang="en-US" sz="3200" dirty="0" smtClean="0">
                <a:latin typeface="Consolas" panose="020B0609020204030204" pitchFamily="49" charset="0"/>
              </a:rPr>
              <a:t>square</a:t>
            </a:r>
            <a:r>
              <a:rPr lang="en-US" sz="3200" dirty="0" smtClean="0"/>
              <a:t> </a:t>
            </a:r>
            <a:r>
              <a:rPr lang="en-US" sz="3200" dirty="0"/>
              <a:t>to Perform the Calculation</a:t>
            </a:r>
          </a:p>
        </p:txBody>
      </p:sp>
      <p:pic>
        <p:nvPicPr>
          <p:cNvPr id="7" name="Picture 6" descr="Main calls function square to perform calculation. Return location R 2 has 5 lines computer code. The lines read as follows. Line 1. i n t main left parenthesis right parenthesis left brace. Line 2, indented once. i n t a left brace 10 right brace semicolon. Line 3, indented once. c out left angle bracket left angle bracket a left angle bracket left angle bracket double quote squared colon double quote. Line 4, indented twice. left angle bracket left angle bracket square left parenthesis a right parenthesis left angle bracket left angle bracket end l semicolon. Line 5. right brace. Line 4 of the code indicates another 3 lines code. Line 1. i n t square left parenthesis i n t, x right parenthesis right brace. Line 2, intended once. return x asterisk x semicolon. Line 3. Right brace. A function call stack after main calls square has an activation record for function main and Activation record for function main. Top of stack is at the top of the box. Contents of the first stack, activation for function square, are as follows. Return location colon R 2, Local Variables. The local variable has a memory location, x, with value 10. Contents of the second stack, activation record for function main, are as follows. Return location colon R I, Local Variables. The local variable has a memory location, a, with valu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612" y="1714713"/>
            <a:ext cx="5710776" cy="4363413"/>
          </a:xfrm>
          <a:prstGeom prst="rect">
            <a:avLst/>
          </a:prstGeom>
        </p:spPr>
      </p:pic>
    </p:spTree>
    <p:extLst>
      <p:ext uri="{BB962C8B-B14F-4D97-AF65-F5344CB8AC3E}">
        <p14:creationId xmlns:p14="http://schemas.microsoft.com/office/powerpoint/2010/main" val="333980828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6.12 Function Call Stack and Activation Records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After </a:t>
            </a:r>
            <a:r>
              <a:rPr lang="en-US" altLang="en-US" sz="2400" kern="1200" dirty="0">
                <a:solidFill>
                  <a:srgbClr val="000000"/>
                </a:solidFill>
                <a:latin typeface="Consolas" panose="020B0609020204030204" pitchFamily="49" charset="0"/>
                <a:ea typeface="+mn-ea"/>
                <a:cs typeface="+mn-cs"/>
              </a:rPr>
              <a:t>square</a:t>
            </a:r>
            <a:r>
              <a:rPr lang="en-US" altLang="en-US" sz="2400" kern="1200" dirty="0">
                <a:solidFill>
                  <a:srgbClr val="000000"/>
                </a:solidFill>
                <a:latin typeface="Arial (Body)"/>
                <a:ea typeface="+mn-ea"/>
                <a:cs typeface="+mn-cs"/>
              </a:rPr>
              <a:t> calculates the square of its argument, it needs to return to </a:t>
            </a:r>
            <a:r>
              <a:rPr lang="en-US" altLang="en-US" sz="2400" kern="1200" dirty="0">
                <a:solidFill>
                  <a:srgbClr val="000000"/>
                </a:solidFill>
                <a:latin typeface="Consolas" panose="020B0609020204030204" pitchFamily="49" charset="0"/>
                <a:ea typeface="+mn-ea"/>
                <a:cs typeface="+mn-cs"/>
              </a:rPr>
              <a:t>main</a:t>
            </a:r>
            <a:r>
              <a:rPr lang="en-US" altLang="en-US" sz="2400" kern="1200" dirty="0">
                <a:solidFill>
                  <a:srgbClr val="000000"/>
                </a:solidFill>
                <a:latin typeface="Arial (Body)"/>
                <a:ea typeface="+mn-ea"/>
                <a:cs typeface="+mn-cs"/>
              </a:rPr>
              <a:t>—and no longer needs the memory for its automatic variable </a:t>
            </a:r>
            <a:r>
              <a:rPr lang="en-US" altLang="en-US" sz="2400" kern="1200" dirty="0">
                <a:solidFill>
                  <a:srgbClr val="000000"/>
                </a:solidFill>
                <a:latin typeface="Consolas" panose="020B0609020204030204" pitchFamily="49" charset="0"/>
                <a:ea typeface="+mn-ea"/>
                <a:cs typeface="+mn-cs"/>
              </a:rPr>
              <a:t>x</a:t>
            </a:r>
            <a:r>
              <a:rPr lang="en-US" altLang="en-US" sz="2400" kern="1200" dirty="0">
                <a:solidFill>
                  <a:srgbClr val="000000"/>
                </a:solidFill>
                <a:latin typeface="Arial (Body)"/>
                <a:ea typeface="+mn-ea"/>
                <a:cs typeface="+mn-cs"/>
              </a:rPr>
              <a:t>. So </a:t>
            </a:r>
            <a:r>
              <a:rPr lang="en-US" altLang="en-US" sz="2400" kern="1200" dirty="0">
                <a:solidFill>
                  <a:srgbClr val="000000"/>
                </a:solidFill>
                <a:latin typeface="Consolas" panose="020B0609020204030204" pitchFamily="49" charset="0"/>
                <a:ea typeface="+mn-ea"/>
                <a:cs typeface="+mn-cs"/>
              </a:rPr>
              <a:t>square</a:t>
            </a:r>
            <a:r>
              <a:rPr lang="en-US" altLang="en-US" sz="2400" kern="1200" dirty="0">
                <a:solidFill>
                  <a:srgbClr val="000000"/>
                </a:solidFill>
                <a:latin typeface="Arial (Body)"/>
                <a:ea typeface="+mn-ea"/>
                <a:cs typeface="+mn-cs"/>
              </a:rPr>
              <a:t>’s stack frame is </a:t>
            </a:r>
            <a:r>
              <a:rPr lang="en-US" altLang="en-US" sz="2400" b="1" kern="1200" dirty="0">
                <a:solidFill>
                  <a:srgbClr val="000000"/>
                </a:solidFill>
                <a:latin typeface="Arial (Body)"/>
                <a:ea typeface="+mn-ea"/>
                <a:cs typeface="+mn-cs"/>
              </a:rPr>
              <a:t>popped</a:t>
            </a:r>
            <a:r>
              <a:rPr lang="en-US" altLang="en-US" sz="2400" kern="1200" dirty="0">
                <a:solidFill>
                  <a:srgbClr val="000000"/>
                </a:solidFill>
                <a:latin typeface="Arial (Body)"/>
                <a:ea typeface="+mn-ea"/>
                <a:cs typeface="+mn-cs"/>
              </a:rPr>
              <a:t> from the stack—giving </a:t>
            </a:r>
            <a:r>
              <a:rPr lang="en-US" altLang="en-US" sz="2400" kern="1200" dirty="0">
                <a:solidFill>
                  <a:srgbClr val="000000"/>
                </a:solidFill>
                <a:latin typeface="Consolas" panose="020B0609020204030204" pitchFamily="49" charset="0"/>
                <a:ea typeface="+mn-ea"/>
                <a:cs typeface="+mn-cs"/>
              </a:rPr>
              <a:t>square</a:t>
            </a:r>
            <a:r>
              <a:rPr lang="en-US" altLang="en-US" sz="2400" kern="1200" dirty="0">
                <a:solidFill>
                  <a:srgbClr val="000000"/>
                </a:solidFill>
                <a:latin typeface="Arial (Body)"/>
                <a:ea typeface="+mn-ea"/>
                <a:cs typeface="+mn-cs"/>
              </a:rPr>
              <a:t> the return location in </a:t>
            </a:r>
            <a:r>
              <a:rPr lang="en-US" altLang="en-US" sz="2400" kern="1200" dirty="0">
                <a:solidFill>
                  <a:srgbClr val="000000"/>
                </a:solidFill>
                <a:latin typeface="Consolas" panose="020B0609020204030204" pitchFamily="49" charset="0"/>
                <a:ea typeface="+mn-ea"/>
                <a:cs typeface="+mn-cs"/>
              </a:rPr>
              <a:t>main </a:t>
            </a:r>
            <a:r>
              <a:rPr lang="en-US" altLang="en-US" sz="2400" kern="1200" dirty="0">
                <a:solidFill>
                  <a:srgbClr val="000000"/>
                </a:solidFill>
                <a:latin typeface="Arial (Body)"/>
                <a:ea typeface="+mn-ea"/>
                <a:cs typeface="+mn-cs"/>
              </a:rPr>
              <a:t>(i.e., R2) and losing </a:t>
            </a:r>
            <a:r>
              <a:rPr lang="en-US" altLang="en-US" sz="2400" kern="1200" dirty="0">
                <a:solidFill>
                  <a:srgbClr val="000000"/>
                </a:solidFill>
                <a:latin typeface="Consolas" panose="020B0609020204030204" pitchFamily="49" charset="0"/>
                <a:ea typeface="+mn-ea"/>
                <a:cs typeface="+mn-cs"/>
              </a:rPr>
              <a:t>square</a:t>
            </a:r>
            <a:r>
              <a:rPr lang="en-US" altLang="en-US" sz="2400" kern="1200" dirty="0">
                <a:solidFill>
                  <a:srgbClr val="000000"/>
                </a:solidFill>
                <a:latin typeface="Arial (Body)"/>
                <a:ea typeface="+mn-ea"/>
                <a:cs typeface="+mn-cs"/>
              </a:rPr>
              <a:t>’s automatic </a:t>
            </a:r>
            <a:r>
              <a:rPr lang="en-US" altLang="en-US" sz="2400" kern="1200" dirty="0" smtClean="0">
                <a:solidFill>
                  <a:srgbClr val="000000"/>
                </a:solidFill>
                <a:latin typeface="Arial (Body)"/>
                <a:ea typeface="+mn-ea"/>
                <a:cs typeface="+mn-cs"/>
              </a:rPr>
              <a:t>variable.</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Figure 6.15 shows the function call stack </a:t>
            </a:r>
            <a:r>
              <a:rPr lang="en-US" altLang="en-US" sz="2400" b="1" kern="1200" dirty="0">
                <a:solidFill>
                  <a:srgbClr val="000000"/>
                </a:solidFill>
                <a:latin typeface="Arial (Body)"/>
                <a:ea typeface="+mn-ea"/>
                <a:cs typeface="+mn-cs"/>
              </a:rPr>
              <a:t>after</a:t>
            </a:r>
            <a:r>
              <a:rPr lang="en-US" altLang="en-US" sz="2400" kern="1200" dirty="0">
                <a:solidFill>
                  <a:srgbClr val="000000"/>
                </a:solidFill>
                <a:latin typeface="Arial (Body)"/>
                <a:ea typeface="+mn-ea"/>
                <a:cs typeface="+mn-cs"/>
              </a:rPr>
              <a:t> </a:t>
            </a:r>
            <a:r>
              <a:rPr lang="en-US" altLang="en-US" sz="2400" kern="1200" dirty="0">
                <a:solidFill>
                  <a:srgbClr val="000000"/>
                </a:solidFill>
                <a:latin typeface="Consolas" panose="020B0609020204030204" pitchFamily="49" charset="0"/>
                <a:ea typeface="+mn-ea"/>
                <a:cs typeface="+mn-cs"/>
              </a:rPr>
              <a:t>square</a:t>
            </a:r>
            <a:r>
              <a:rPr lang="en-US" altLang="en-US" sz="2400" kern="1200" dirty="0">
                <a:solidFill>
                  <a:srgbClr val="000000"/>
                </a:solidFill>
                <a:latin typeface="Arial (Body)"/>
                <a:ea typeface="+mn-ea"/>
                <a:cs typeface="+mn-cs"/>
              </a:rPr>
              <a:t>’s activation record has been popped.</a:t>
            </a:r>
          </a:p>
        </p:txBody>
      </p:sp>
    </p:spTree>
    <p:extLst>
      <p:ext uri="{BB962C8B-B14F-4D97-AF65-F5344CB8AC3E}">
        <p14:creationId xmlns:p14="http://schemas.microsoft.com/office/powerpoint/2010/main" val="26431199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sz="3200" dirty="0"/>
              <a:t>Figure </a:t>
            </a:r>
            <a:r>
              <a:rPr lang="en-US" sz="3200" dirty="0" smtClean="0"/>
              <a:t>6.15 </a:t>
            </a:r>
            <a:r>
              <a:rPr lang="en-US" sz="3200" dirty="0"/>
              <a:t>Function-Call Stack After Function </a:t>
            </a:r>
            <a:r>
              <a:rPr lang="en-US" sz="3200" dirty="0" smtClean="0">
                <a:latin typeface="Consolas" panose="020B0609020204030204" pitchFamily="49" charset="0"/>
              </a:rPr>
              <a:t>square</a:t>
            </a:r>
            <a:r>
              <a:rPr lang="en-US" sz="3200" dirty="0" smtClean="0"/>
              <a:t> </a:t>
            </a:r>
            <a:r>
              <a:rPr lang="en-US" sz="3200" dirty="0"/>
              <a:t>Returns to </a:t>
            </a:r>
            <a:r>
              <a:rPr lang="en-US" sz="3200" dirty="0" smtClean="0">
                <a:latin typeface="Consolas" panose="020B0609020204030204" pitchFamily="49" charset="0"/>
              </a:rPr>
              <a:t>main</a:t>
            </a:r>
            <a:endParaRPr lang="en-US" sz="3200" dirty="0">
              <a:latin typeface="Consolas" panose="020B0609020204030204" pitchFamily="49" charset="0"/>
            </a:endParaRPr>
          </a:p>
        </p:txBody>
      </p:sp>
      <p:pic>
        <p:nvPicPr>
          <p:cNvPr id="6" name="Picture 5" descr="Square returns its result to main. Return location R 2 has 5 lines code. Line 1. i n t main left parenthesis right parenthesis left brace. Line 2, indented once. i n t a left brace 10 right brace semicolon. Line 3, indented once. c out left angle bracket left angle bracket a left angle bracket left angle bracket double quote squared colon double quote. Line 4, indented twice. left angle bracket left angle bracket square left parenthesis a right parenthesis left angle bracket left angle bracket end l semicolon. Line 5. right brace. Line 4 of the code indicates another 3 lines of code. Line 1. i n t square left parenthesis i n t, x right parenthesis right brace. Line 2, intended once. return x asterisk x semicolon. Line 3. Right brace. A Function call stack after square returns its result to main has an activation record for function main. Top of stack is at the top of the activation record. Contents of the stack are as follows. Return location colon R I, Local Variables. The local variable has a memory location, a, with valu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477" y="1741473"/>
            <a:ext cx="6435047" cy="4262794"/>
          </a:xfrm>
          <a:prstGeom prst="rect">
            <a:avLst/>
          </a:prstGeom>
        </p:spPr>
      </p:pic>
    </p:spTree>
    <p:extLst>
      <p:ext uri="{BB962C8B-B14F-4D97-AF65-F5344CB8AC3E}">
        <p14:creationId xmlns:p14="http://schemas.microsoft.com/office/powerpoint/2010/main" val="397738973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6.12 Inline Functions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C++ provides </a:t>
            </a:r>
            <a:r>
              <a:rPr lang="en-US" altLang="en-US" sz="2400" b="1" kern="1200" dirty="0">
                <a:solidFill>
                  <a:srgbClr val="000000"/>
                </a:solidFill>
                <a:latin typeface="Arial (Body)"/>
                <a:ea typeface="+mn-ea"/>
                <a:cs typeface="+mn-cs"/>
              </a:rPr>
              <a:t>inline functions</a:t>
            </a:r>
            <a:r>
              <a:rPr lang="en-US" altLang="en-US" sz="2400" kern="1200" dirty="0">
                <a:solidFill>
                  <a:srgbClr val="000000"/>
                </a:solidFill>
                <a:latin typeface="Arial (Body)"/>
                <a:ea typeface="+mn-ea"/>
                <a:cs typeface="+mn-cs"/>
              </a:rPr>
              <a:t> to help reduce function call overhead.</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Placing the qualifier </a:t>
            </a:r>
            <a:r>
              <a:rPr lang="en-US" altLang="en-US" sz="2400" b="1" kern="1200" dirty="0">
                <a:solidFill>
                  <a:srgbClr val="000000"/>
                </a:solidFill>
                <a:latin typeface="Consolas" panose="020B0609020204030204" pitchFamily="49" charset="0"/>
                <a:ea typeface="+mn-ea"/>
                <a:cs typeface="+mn-cs"/>
              </a:rPr>
              <a:t>inline</a:t>
            </a:r>
            <a:r>
              <a:rPr lang="en-US" altLang="en-US" sz="2400" kern="1200" dirty="0">
                <a:solidFill>
                  <a:srgbClr val="000000"/>
                </a:solidFill>
                <a:latin typeface="Arial (Body)"/>
                <a:ea typeface="+mn-ea"/>
                <a:cs typeface="+mn-cs"/>
              </a:rPr>
              <a:t> before a function’s return type in the function definition </a:t>
            </a:r>
            <a:r>
              <a:rPr lang="en-US" altLang="en-US" sz="2400" b="1" kern="1200" dirty="0">
                <a:solidFill>
                  <a:srgbClr val="000000"/>
                </a:solidFill>
                <a:latin typeface="Arial (Body)"/>
                <a:ea typeface="+mn-ea"/>
                <a:cs typeface="+mn-cs"/>
              </a:rPr>
              <a:t>advises</a:t>
            </a:r>
            <a:r>
              <a:rPr lang="en-US" altLang="en-US" sz="2400" kern="1200" dirty="0">
                <a:solidFill>
                  <a:srgbClr val="000000"/>
                </a:solidFill>
                <a:latin typeface="Arial (Body)"/>
                <a:ea typeface="+mn-ea"/>
                <a:cs typeface="+mn-cs"/>
              </a:rPr>
              <a:t> the compiler to generate a copy of the function’s code in </a:t>
            </a:r>
            <a:r>
              <a:rPr lang="en-US" altLang="en-US" sz="2400" b="1" kern="1200" dirty="0">
                <a:solidFill>
                  <a:srgbClr val="000000"/>
                </a:solidFill>
                <a:latin typeface="Arial (Body)"/>
                <a:ea typeface="+mn-ea"/>
                <a:cs typeface="+mn-cs"/>
              </a:rPr>
              <a:t>every</a:t>
            </a:r>
            <a:r>
              <a:rPr lang="en-US" altLang="en-US" sz="2400" kern="1200" dirty="0">
                <a:solidFill>
                  <a:srgbClr val="000000"/>
                </a:solidFill>
                <a:latin typeface="Arial (Body)"/>
                <a:ea typeface="+mn-ea"/>
                <a:cs typeface="+mn-cs"/>
              </a:rPr>
              <a:t> place where the function is called (when appropriate) to avoid a function call.</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This often makes the program </a:t>
            </a:r>
            <a:r>
              <a:rPr lang="en-US" altLang="en-US" sz="2400" b="1" kern="1200" dirty="0">
                <a:solidFill>
                  <a:srgbClr val="000000"/>
                </a:solidFill>
                <a:latin typeface="Arial (Body)"/>
                <a:ea typeface="+mn-ea"/>
                <a:cs typeface="+mn-cs"/>
              </a:rPr>
              <a:t>larger</a:t>
            </a:r>
            <a:r>
              <a:rPr lang="en-US" alt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Reusable </a:t>
            </a:r>
            <a:r>
              <a:rPr lang="en-US" altLang="en-US" sz="2400" kern="1200" dirty="0">
                <a:solidFill>
                  <a:srgbClr val="000000"/>
                </a:solidFill>
                <a:latin typeface="Consolas" panose="020B0609020204030204" pitchFamily="49" charset="0"/>
                <a:ea typeface="+mn-ea"/>
                <a:cs typeface="+mn-cs"/>
              </a:rPr>
              <a:t>inline</a:t>
            </a:r>
            <a:r>
              <a:rPr lang="en-US" altLang="en-US" sz="2400" kern="1200" dirty="0">
                <a:solidFill>
                  <a:srgbClr val="000000"/>
                </a:solidFill>
                <a:latin typeface="Arial (Body)"/>
                <a:ea typeface="+mn-ea"/>
                <a:cs typeface="+mn-cs"/>
              </a:rPr>
              <a:t> functions are typically placed in headers, so that their definitions can be included in each source file that uses them.</a:t>
            </a:r>
          </a:p>
        </p:txBody>
      </p:sp>
    </p:spTree>
    <p:extLst>
      <p:ext uri="{BB962C8B-B14F-4D97-AF65-F5344CB8AC3E}">
        <p14:creationId xmlns:p14="http://schemas.microsoft.com/office/powerpoint/2010/main" val="65568984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latin typeface="Times New Roman" panose="02020603050405020304" pitchFamily="18" charset="0"/>
              </a:rPr>
              <a:t>Software Engineering Observation 6.7</a:t>
            </a:r>
          </a:p>
        </p:txBody>
      </p:sp>
      <p:sp>
        <p:nvSpPr>
          <p:cNvPr id="3" name="Text Placeholder 2"/>
          <p:cNvSpPr>
            <a:spLocks noGrp="1"/>
          </p:cNvSpPr>
          <p:nvPr>
            <p:ph type="body" idx="1"/>
          </p:nvPr>
        </p:nvSpPr>
        <p:spPr/>
        <p:txBody>
          <a:bodyPr/>
          <a:lstStyle/>
          <a:p>
            <a:pPr marL="0" indent="0">
              <a:buNone/>
            </a:pPr>
            <a:r>
              <a:rPr lang="en-US" sz="2400" dirty="0">
                <a:latin typeface="+mn-lt"/>
              </a:rPr>
              <a:t>If you change the definition of an </a:t>
            </a:r>
            <a:r>
              <a:rPr lang="en-US" sz="2400" dirty="0">
                <a:latin typeface="Consolas" panose="020B0609020204030204" pitchFamily="49" charset="0"/>
              </a:rPr>
              <a:t>inline</a:t>
            </a:r>
            <a:r>
              <a:rPr lang="en-US" sz="2400" dirty="0">
                <a:latin typeface="+mn-lt"/>
              </a:rPr>
              <a:t> function, you must recompile all of </a:t>
            </a:r>
            <a:r>
              <a:rPr lang="en-US" sz="2400" dirty="0" smtClean="0">
                <a:latin typeface="+mn-lt"/>
              </a:rPr>
              <a:t>that function’s </a:t>
            </a:r>
            <a:r>
              <a:rPr lang="en-US" sz="2400" dirty="0">
                <a:latin typeface="+mn-lt"/>
              </a:rPr>
              <a:t>clients.</a:t>
            </a:r>
          </a:p>
        </p:txBody>
      </p:sp>
    </p:spTree>
    <p:extLst>
      <p:ext uri="{BB962C8B-B14F-4D97-AF65-F5344CB8AC3E}">
        <p14:creationId xmlns:p14="http://schemas.microsoft.com/office/powerpoint/2010/main" val="26041083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6.2 </a:t>
            </a:r>
            <a:r>
              <a:rPr lang="en-US" dirty="0" smtClean="0"/>
              <a:t>Program </a:t>
            </a:r>
            <a:r>
              <a:rPr lang="en-US" dirty="0"/>
              <a:t>Components in C++ </a:t>
            </a:r>
            <a:r>
              <a:rPr lang="en-US" sz="2000" b="0" dirty="0" smtClean="0"/>
              <a:t>(2 </a:t>
            </a:r>
            <a:r>
              <a:rPr lang="en-US" sz="2000" b="0" dirty="0"/>
              <a:t>of </a:t>
            </a:r>
            <a:r>
              <a:rPr lang="en-US" sz="2000" b="0" dirty="0" smtClean="0"/>
              <a:t>3)</a:t>
            </a:r>
            <a:endParaRPr lang="en-US" dirty="0"/>
          </a:p>
        </p:txBody>
      </p:sp>
      <p:sp>
        <p:nvSpPr>
          <p:cNvPr id="3" name="Text Placeholder 2"/>
          <p:cNvSpPr>
            <a:spLocks noGrp="1"/>
          </p:cNvSpPr>
          <p:nvPr>
            <p:ph type="body" idx="1"/>
          </p:nvPr>
        </p:nvSpPr>
        <p:spPr/>
        <p:txBody>
          <a:bodyPr/>
          <a:lstStyle/>
          <a:p>
            <a:r>
              <a:rPr lang="en-US" sz="2200" dirty="0">
                <a:latin typeface="+mn-lt"/>
              </a:rPr>
              <a:t>A function is invoked by a function call, and when the called function completes its task, it either returns a result or simply returns control to the caller.</a:t>
            </a:r>
          </a:p>
          <a:p>
            <a:r>
              <a:rPr lang="en-US" sz="2200" dirty="0">
                <a:latin typeface="+mn-lt"/>
              </a:rPr>
              <a:t>An analogy is the hierarchical form of management (Figure 6.1).</a:t>
            </a:r>
          </a:p>
          <a:p>
            <a:pPr lvl="1"/>
            <a:r>
              <a:rPr lang="en-US" sz="2200" dirty="0">
                <a:latin typeface="+mn-lt"/>
              </a:rPr>
              <a:t>A boss (similar to the calling function) asks a worker (similar to the called function) to perform a task and report back (i.e., return) the results after completing the task.</a:t>
            </a:r>
          </a:p>
          <a:p>
            <a:pPr lvl="1"/>
            <a:r>
              <a:rPr lang="en-US" sz="2200" dirty="0">
                <a:latin typeface="+mn-lt"/>
              </a:rPr>
              <a:t>The boss does not know how the worker performs its tasks.</a:t>
            </a:r>
          </a:p>
          <a:p>
            <a:pPr lvl="1"/>
            <a:r>
              <a:rPr lang="en-US" sz="2200" dirty="0">
                <a:latin typeface="+mn-lt"/>
              </a:rPr>
              <a:t>The worker may also call other workers, unbeknownst to the boss</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155973381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Performance Tip 6.1</a:t>
            </a:r>
          </a:p>
        </p:txBody>
      </p:sp>
      <p:sp>
        <p:nvSpPr>
          <p:cNvPr id="5" name="Text Placeholder 4"/>
          <p:cNvSpPr>
            <a:spLocks noGrp="1"/>
          </p:cNvSpPr>
          <p:nvPr>
            <p:ph type="body" idx="1"/>
          </p:nvPr>
        </p:nvSpPr>
        <p:spPr/>
        <p:txBody>
          <a:bodyPr/>
          <a:lstStyle/>
          <a:p>
            <a:pPr marL="0" indent="0">
              <a:buNone/>
            </a:pPr>
            <a:r>
              <a:rPr lang="en-US" sz="2400" dirty="0">
                <a:latin typeface="+mn-lt"/>
              </a:rPr>
              <a:t>Compilers can inline code for which you have not explicitly used the </a:t>
            </a:r>
            <a:r>
              <a:rPr lang="en-US" sz="2400" dirty="0">
                <a:latin typeface="Consolas" panose="020B0609020204030204" pitchFamily="49" charset="0"/>
              </a:rPr>
              <a:t>inline</a:t>
            </a:r>
            <a:r>
              <a:rPr lang="en-US" sz="2400" dirty="0">
                <a:latin typeface="+mn-lt"/>
              </a:rPr>
              <a:t> keyword</a:t>
            </a:r>
            <a:r>
              <a:rPr lang="en-US" sz="2400" dirty="0" smtClean="0">
                <a:latin typeface="+mn-lt"/>
              </a:rPr>
              <a:t>. Today’s </a:t>
            </a:r>
            <a:r>
              <a:rPr lang="en-US" sz="2400" dirty="0">
                <a:latin typeface="+mn-lt"/>
              </a:rPr>
              <a:t>optimizing compilers are so sophisticated that it’s best to leave inlining </a:t>
            </a:r>
            <a:r>
              <a:rPr lang="en-US" sz="2400" dirty="0" smtClean="0">
                <a:latin typeface="+mn-lt"/>
              </a:rPr>
              <a:t>decisions to </a:t>
            </a:r>
            <a:r>
              <a:rPr lang="en-US" sz="2400" dirty="0">
                <a:latin typeface="+mn-lt"/>
              </a:rPr>
              <a:t>the compiler.</a:t>
            </a:r>
          </a:p>
        </p:txBody>
      </p:sp>
    </p:spTree>
    <p:extLst>
      <p:ext uri="{BB962C8B-B14F-4D97-AF65-F5344CB8AC3E}">
        <p14:creationId xmlns:p14="http://schemas.microsoft.com/office/powerpoint/2010/main" val="305867455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6.14 Inline Functions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Figure 6.16 uses inline function </a:t>
            </a:r>
            <a:r>
              <a:rPr lang="en-US" altLang="en-US" sz="2400" kern="1200" dirty="0">
                <a:solidFill>
                  <a:srgbClr val="000000"/>
                </a:solidFill>
                <a:latin typeface="Consolas" panose="020B0609020204030204" pitchFamily="49" charset="0"/>
                <a:ea typeface="+mn-ea"/>
                <a:cs typeface="+mn-cs"/>
              </a:rPr>
              <a:t>cube</a:t>
            </a:r>
            <a:r>
              <a:rPr lang="en-US" altLang="en-US" sz="2400" kern="1200" dirty="0">
                <a:solidFill>
                  <a:srgbClr val="000000"/>
                </a:solidFill>
                <a:latin typeface="Arial (Body)"/>
                <a:ea typeface="+mn-ea"/>
                <a:cs typeface="+mn-cs"/>
              </a:rPr>
              <a:t> (lines 9–11) to calculate the volume of a </a:t>
            </a:r>
            <a:r>
              <a:rPr lang="en-US" altLang="en-US" sz="2400" kern="1200" dirty="0" smtClean="0">
                <a:solidFill>
                  <a:srgbClr val="000000"/>
                </a:solidFill>
                <a:latin typeface="Arial (Body)"/>
                <a:ea typeface="+mn-ea"/>
                <a:cs typeface="+mn-cs"/>
              </a:rPr>
              <a:t>cube.</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Keyword </a:t>
            </a:r>
            <a:r>
              <a:rPr lang="en-US" altLang="en-US" sz="2400" b="1" kern="1200" dirty="0">
                <a:solidFill>
                  <a:srgbClr val="000000"/>
                </a:solidFill>
                <a:latin typeface="Consolas" panose="020B0609020204030204" pitchFamily="49" charset="0"/>
                <a:ea typeface="+mn-ea"/>
                <a:cs typeface="+mn-cs"/>
              </a:rPr>
              <a:t>const</a:t>
            </a:r>
            <a:r>
              <a:rPr lang="en-US" altLang="en-US" sz="2400" b="1"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in function </a:t>
            </a:r>
            <a:r>
              <a:rPr lang="en-US" altLang="en-US" sz="2400" kern="1200" dirty="0">
                <a:solidFill>
                  <a:srgbClr val="000000"/>
                </a:solidFill>
                <a:latin typeface="Consolas" panose="020B0609020204030204" pitchFamily="49" charset="0"/>
                <a:ea typeface="+mn-ea"/>
                <a:cs typeface="+mn-cs"/>
              </a:rPr>
              <a:t>cube</a:t>
            </a:r>
            <a:r>
              <a:rPr lang="en-US" altLang="en-US" sz="2400" kern="1200" dirty="0">
                <a:solidFill>
                  <a:srgbClr val="000000"/>
                </a:solidFill>
                <a:latin typeface="+mn-lt"/>
                <a:ea typeface="+mn-ea"/>
                <a:cs typeface="+mn-cs"/>
              </a:rPr>
              <a:t>’</a:t>
            </a:r>
            <a:r>
              <a:rPr lang="en-US" altLang="en-US" sz="2400" kern="1200" dirty="0">
                <a:solidFill>
                  <a:srgbClr val="000000"/>
                </a:solidFill>
                <a:latin typeface="Arial (Body)"/>
                <a:ea typeface="+mn-ea"/>
                <a:cs typeface="+mn-cs"/>
              </a:rPr>
              <a:t>s parameter list (line 9) tells the compiler that the function does not modify variable </a:t>
            </a:r>
            <a:r>
              <a:rPr lang="en-US" altLang="en-US" sz="2400" kern="1200" dirty="0" smtClean="0">
                <a:solidFill>
                  <a:srgbClr val="000000"/>
                </a:solidFill>
                <a:latin typeface="Consolas" panose="020B0609020204030204" pitchFamily="49" charset="0"/>
                <a:ea typeface="+mn-ea"/>
                <a:cs typeface="+mn-cs"/>
              </a:rPr>
              <a:t>side</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This ensures that </a:t>
            </a:r>
            <a:r>
              <a:rPr lang="en-US" altLang="en-US" sz="2400" kern="1200" dirty="0">
                <a:solidFill>
                  <a:srgbClr val="000000"/>
                </a:solidFill>
                <a:latin typeface="Consolas" panose="020B0609020204030204" pitchFamily="49" charset="0"/>
                <a:ea typeface="+mn-ea"/>
                <a:cs typeface="+mn-cs"/>
              </a:rPr>
              <a:t>side</a:t>
            </a:r>
            <a:r>
              <a:rPr lang="en-US" altLang="en-US" sz="2400" kern="1200" dirty="0">
                <a:solidFill>
                  <a:srgbClr val="000000"/>
                </a:solidFill>
                <a:latin typeface="Arial (Body)"/>
                <a:ea typeface="+mn-ea"/>
                <a:cs typeface="+mn-cs"/>
              </a:rPr>
              <a:t>’s value is </a:t>
            </a:r>
            <a:r>
              <a:rPr lang="en-US" altLang="en-US" sz="2400" b="1" kern="1200" dirty="0">
                <a:solidFill>
                  <a:srgbClr val="000000"/>
                </a:solidFill>
                <a:latin typeface="Arial (Body)"/>
                <a:ea typeface="+mn-ea"/>
                <a:cs typeface="+mn-cs"/>
              </a:rPr>
              <a:t>not </a:t>
            </a:r>
            <a:r>
              <a:rPr lang="en-US" altLang="en-US" sz="2400" kern="1200" dirty="0">
                <a:solidFill>
                  <a:srgbClr val="000000"/>
                </a:solidFill>
                <a:latin typeface="Arial (Body)"/>
                <a:ea typeface="+mn-ea"/>
                <a:cs typeface="+mn-cs"/>
              </a:rPr>
              <a:t>changed by the function during the </a:t>
            </a:r>
            <a:r>
              <a:rPr lang="en-US" altLang="en-US" sz="2400" kern="1200" dirty="0" smtClean="0">
                <a:solidFill>
                  <a:srgbClr val="000000"/>
                </a:solidFill>
                <a:latin typeface="Arial (Body)"/>
                <a:ea typeface="+mn-ea"/>
                <a:cs typeface="+mn-cs"/>
              </a:rPr>
              <a:t>calculation.</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47862153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 Engineering Observation 6.8</a:t>
            </a:r>
          </a:p>
        </p:txBody>
      </p:sp>
      <p:sp>
        <p:nvSpPr>
          <p:cNvPr id="5" name="Text Placeholder 4"/>
          <p:cNvSpPr>
            <a:spLocks noGrp="1"/>
          </p:cNvSpPr>
          <p:nvPr>
            <p:ph type="body" idx="1"/>
          </p:nvPr>
        </p:nvSpPr>
        <p:spPr/>
        <p:txBody>
          <a:bodyPr/>
          <a:lstStyle/>
          <a:p>
            <a:pPr marL="0" indent="0">
              <a:buNone/>
            </a:pPr>
            <a:r>
              <a:rPr lang="en-US" sz="2400" dirty="0">
                <a:latin typeface="+mn-lt"/>
              </a:rPr>
              <a:t>The </a:t>
            </a:r>
            <a:r>
              <a:rPr lang="en-US" sz="2400" dirty="0">
                <a:latin typeface="Consolas" panose="020B0609020204030204" pitchFamily="49" charset="0"/>
              </a:rPr>
              <a:t>const</a:t>
            </a:r>
            <a:r>
              <a:rPr lang="en-US" sz="2400" dirty="0">
                <a:latin typeface="+mn-lt"/>
              </a:rPr>
              <a:t> qualifier should be used to enforce the principle of least privilege. Using </a:t>
            </a:r>
            <a:r>
              <a:rPr lang="en-US" sz="2400" dirty="0" smtClean="0">
                <a:latin typeface="+mn-lt"/>
              </a:rPr>
              <a:t>this principle </a:t>
            </a:r>
            <a:r>
              <a:rPr lang="en-US" sz="2400" dirty="0">
                <a:latin typeface="+mn-lt"/>
              </a:rPr>
              <a:t>to properly design software can greatly reduce debugging time and improper </a:t>
            </a:r>
            <a:r>
              <a:rPr lang="en-US" sz="2400" dirty="0" smtClean="0">
                <a:latin typeface="+mn-lt"/>
              </a:rPr>
              <a:t>side effects </a:t>
            </a:r>
            <a:r>
              <a:rPr lang="en-US" sz="2400" dirty="0">
                <a:latin typeface="+mn-lt"/>
              </a:rPr>
              <a:t>and can make a program easier to modify and maintain.</a:t>
            </a:r>
          </a:p>
        </p:txBody>
      </p:sp>
    </p:spTree>
    <p:extLst>
      <p:ext uri="{BB962C8B-B14F-4D97-AF65-F5344CB8AC3E}">
        <p14:creationId xmlns:p14="http://schemas.microsoft.com/office/powerpoint/2010/main" val="22952633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sz="3200" dirty="0"/>
              <a:t>Figure </a:t>
            </a:r>
            <a:r>
              <a:rPr lang="en-US" sz="3200" dirty="0" smtClean="0"/>
              <a:t>6.16 </a:t>
            </a:r>
            <a:r>
              <a:rPr lang="en-US" sz="3200" dirty="0" smtClean="0">
                <a:latin typeface="Consolas" panose="020B0609020204030204" pitchFamily="49" charset="0"/>
              </a:rPr>
              <a:t>inline</a:t>
            </a:r>
            <a:r>
              <a:rPr lang="en-US" sz="3200" dirty="0" smtClean="0"/>
              <a:t> </a:t>
            </a:r>
            <a:r>
              <a:rPr lang="en-US" sz="3200" dirty="0"/>
              <a:t>Function That Calculates the Volume of a </a:t>
            </a:r>
            <a:r>
              <a:rPr lang="en-US" sz="3200" dirty="0" smtClean="0"/>
              <a:t>Cube</a:t>
            </a:r>
            <a:endParaRPr lang="en-US" sz="3200" dirty="0"/>
          </a:p>
        </p:txBody>
      </p:sp>
      <p:pic>
        <p:nvPicPr>
          <p:cNvPr id="7" name="Picture 6" descr="Computer code has 20 lines. The lines read as follows. Line 1. forward slash forward slash Fig period 6 period 16 colon fig 06 underscore 16 period c p p. Line 2. forward slash forward slash inline function that calculates the volume of a cube period. Line 3. hash include left angle bracket i o stream right angle bracket. Line 4. using namespace s t d semicolon. Line 5. blank. Line 6. forward slash forward slash Definition of inline function cube period Definition of function appears. Line 7. forward slash forward slash before function is called comma so a function prototype is not required period. Line 8. forward slash forward slash First line of function definition acts as the prototype period. Line 9. inline double cube left parenthesis c o n s t double side right parenthesis left brace. Line 10. return side asterisk side asterisk side semicolon forward slash forward slash calculate cube. Line 11. right brace. Line 12. i n t main left parenthesis right parenthesis left brace. Line 13, indented once. double side Value semicolon forward slash forward slash stores value entered by user. Line 14, indented once. c out left angle bracket left angle bracket double quote Enter the side length of your cube colon double quote semicolon. Line 15, indented once. c in right angle bracket right angle bracket side Value semicolon forward slash forward slash read value from user. Line 16. blank. Line 17, indented once. forward slash forward slash calculate cube of side Value and display result. Line 18, indented once. c out left angle bracket left angle bracket double quote Volume of cube with side double quote. Line 19, indented twice. left angle bracket left angle bracket side Value left angle bracket left angle bracket double quote is double quote left angle bracket left angle bracket cube left parenthesis side Value right parenthesis left angle bracket left angle bracket end l semicolon. Line 20. right brace. Computer code output has 2 lines. Line 1. Enter the side length of your cube colon 3.5. Line 2. Volume of cube with side 3 period 5 is 42.87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981" y="1682409"/>
            <a:ext cx="6416038" cy="4379016"/>
          </a:xfrm>
          <a:prstGeom prst="rect">
            <a:avLst/>
          </a:prstGeom>
        </p:spPr>
      </p:pic>
    </p:spTree>
    <p:extLst>
      <p:ext uri="{BB962C8B-B14F-4D97-AF65-F5344CB8AC3E}">
        <p14:creationId xmlns:p14="http://schemas.microsoft.com/office/powerpoint/2010/main" val="236175627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6.13 References and Reference Parameters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Two ways to pass arguments to functions in many programming languages are </a:t>
            </a:r>
            <a:r>
              <a:rPr lang="en-US" altLang="en-US" sz="2400" b="1" kern="1200" dirty="0">
                <a:solidFill>
                  <a:srgbClr val="000000"/>
                </a:solidFill>
                <a:latin typeface="Arial (Body)"/>
                <a:ea typeface="+mn-ea"/>
                <a:cs typeface="+mn-cs"/>
              </a:rPr>
              <a:t>pass-by-value</a:t>
            </a:r>
            <a:r>
              <a:rPr lang="en-US" altLang="en-US" sz="2400" kern="1200" dirty="0">
                <a:solidFill>
                  <a:srgbClr val="000000"/>
                </a:solidFill>
                <a:latin typeface="Arial (Body)"/>
                <a:ea typeface="+mn-ea"/>
                <a:cs typeface="+mn-cs"/>
              </a:rPr>
              <a:t> and </a:t>
            </a:r>
            <a:r>
              <a:rPr lang="en-US" altLang="en-US" sz="2400" b="1" kern="1200" dirty="0">
                <a:solidFill>
                  <a:srgbClr val="000000"/>
                </a:solidFill>
                <a:latin typeface="Arial (Body)"/>
                <a:ea typeface="+mn-ea"/>
                <a:cs typeface="+mn-cs"/>
              </a:rPr>
              <a:t>pass-by-reference</a:t>
            </a:r>
            <a:r>
              <a:rPr lang="en-US" alt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When an argument is passed by value, a </a:t>
            </a:r>
            <a:r>
              <a:rPr lang="en-US" altLang="en-US" sz="2400" b="1" kern="1200" dirty="0">
                <a:solidFill>
                  <a:srgbClr val="000000"/>
                </a:solidFill>
                <a:latin typeface="Arial (Body)"/>
                <a:ea typeface="+mn-ea"/>
                <a:cs typeface="+mn-cs"/>
              </a:rPr>
              <a:t>copy </a:t>
            </a:r>
            <a:r>
              <a:rPr lang="en-US" altLang="en-US" sz="2400" kern="1200" dirty="0">
                <a:solidFill>
                  <a:srgbClr val="000000"/>
                </a:solidFill>
                <a:latin typeface="Arial (Body)"/>
                <a:ea typeface="+mn-ea"/>
                <a:cs typeface="+mn-cs"/>
              </a:rPr>
              <a:t>of the argument’s value is made and passed (on the function call stack) to the called function.</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mn-ea"/>
                <a:cs typeface="+mn-cs"/>
              </a:rPr>
              <a:t>Changes to the copy do not affect the original variable’s value in the caller.</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To specify a reference to a constant, place the </a:t>
            </a:r>
            <a:r>
              <a:rPr lang="en-US" altLang="en-US" sz="2400" kern="1200" dirty="0">
                <a:solidFill>
                  <a:srgbClr val="000000"/>
                </a:solidFill>
                <a:latin typeface="Consolas" panose="020B0609020204030204" pitchFamily="49" charset="0"/>
                <a:ea typeface="+mn-ea"/>
                <a:cs typeface="+mn-cs"/>
              </a:rPr>
              <a:t>const</a:t>
            </a:r>
            <a:r>
              <a:rPr lang="en-US" altLang="en-US" sz="2400" kern="1200" dirty="0">
                <a:solidFill>
                  <a:srgbClr val="000000"/>
                </a:solidFill>
                <a:latin typeface="Arial (Body)"/>
                <a:ea typeface="+mn-ea"/>
                <a:cs typeface="+mn-cs"/>
              </a:rPr>
              <a:t> qualifier before the type specifier in the parameter declaration</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01027063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Performance Tip 6.2</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One disadvantage of pass-by-value is that, if a large data item is being passed, copying that data can take a considerable amount of execution time and memory space.</a:t>
            </a:r>
          </a:p>
        </p:txBody>
      </p:sp>
    </p:spTree>
    <p:extLst>
      <p:ext uri="{BB962C8B-B14F-4D97-AF65-F5344CB8AC3E}">
        <p14:creationId xmlns:p14="http://schemas.microsoft.com/office/powerpoint/2010/main" val="405641226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spAutoFit/>
          </a:bodyPr>
          <a:lstStyle/>
          <a:p>
            <a:pPr lvl="0">
              <a:spcBef>
                <a:spcPct val="0"/>
              </a:spcBef>
              <a:buClrTx/>
              <a:defRPr/>
            </a:pPr>
            <a:r>
              <a:rPr lang="en-US" sz="3000" kern="1200" dirty="0" smtClean="0">
                <a:latin typeface="Times New Roman" panose="02020603050405020304" pitchFamily="18" charset="0"/>
                <a:ea typeface="+mj-ea"/>
                <a:cs typeface="+mj-cs"/>
              </a:rPr>
              <a:t>6.15 References and Reference Parameters </a:t>
            </a:r>
            <a:r>
              <a:rPr lang="en-US" sz="2000" b="0" kern="1200" dirty="0" smtClean="0">
                <a:latin typeface="Times New Roman" panose="02020603050405020304" pitchFamily="18" charset="0"/>
                <a:ea typeface="+mj-ea"/>
                <a:cs typeface="+mj-cs"/>
              </a:rPr>
              <a:t>(1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With </a:t>
            </a:r>
            <a:r>
              <a:rPr lang="en-US" altLang="en-US" sz="2200" b="1" kern="1200" dirty="0">
                <a:solidFill>
                  <a:srgbClr val="000000"/>
                </a:solidFill>
                <a:latin typeface="Arial (Body)"/>
                <a:ea typeface="+mn-ea"/>
                <a:cs typeface="+mn-cs"/>
              </a:rPr>
              <a:t>pass-by-reference</a:t>
            </a:r>
            <a:r>
              <a:rPr lang="en-US" altLang="en-US" sz="2200" kern="1200" dirty="0">
                <a:solidFill>
                  <a:srgbClr val="000000"/>
                </a:solidFill>
                <a:latin typeface="Arial (Body)"/>
                <a:ea typeface="+mn-ea"/>
                <a:cs typeface="+mn-cs"/>
              </a:rPr>
              <a:t>, the caller gives the called function the ability to </a:t>
            </a:r>
            <a:r>
              <a:rPr lang="en-US" altLang="en-US" sz="2200" b="1" kern="1200" dirty="0">
                <a:solidFill>
                  <a:srgbClr val="000000"/>
                </a:solidFill>
                <a:latin typeface="Arial (Body)"/>
                <a:ea typeface="+mn-ea"/>
                <a:cs typeface="+mn-cs"/>
              </a:rPr>
              <a:t>access the caller’s data directly</a:t>
            </a:r>
            <a:r>
              <a:rPr lang="en-US" altLang="en-US" sz="2200" kern="1200" dirty="0">
                <a:solidFill>
                  <a:srgbClr val="000000"/>
                </a:solidFill>
                <a:latin typeface="Arial (Body)"/>
                <a:ea typeface="+mn-ea"/>
                <a:cs typeface="+mn-cs"/>
              </a:rPr>
              <a:t>, and to </a:t>
            </a:r>
            <a:r>
              <a:rPr lang="en-US" altLang="en-US" sz="2200" b="1" kern="1200" dirty="0">
                <a:solidFill>
                  <a:srgbClr val="000000"/>
                </a:solidFill>
                <a:latin typeface="Arial (Body)"/>
                <a:ea typeface="+mn-ea"/>
                <a:cs typeface="+mn-cs"/>
              </a:rPr>
              <a:t>modify</a:t>
            </a:r>
            <a:r>
              <a:rPr lang="en-US" altLang="en-US" sz="2200" kern="1200" dirty="0">
                <a:solidFill>
                  <a:srgbClr val="000000"/>
                </a:solidFill>
                <a:latin typeface="Arial (Body)"/>
                <a:ea typeface="+mn-ea"/>
                <a:cs typeface="+mn-cs"/>
              </a:rPr>
              <a:t> that data.</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A </a:t>
            </a:r>
            <a:r>
              <a:rPr lang="en-US" altLang="en-US" sz="2200" b="1" kern="1200" dirty="0">
                <a:solidFill>
                  <a:srgbClr val="000000"/>
                </a:solidFill>
                <a:latin typeface="Arial (Body)"/>
                <a:ea typeface="+mn-ea"/>
                <a:cs typeface="+mn-cs"/>
              </a:rPr>
              <a:t>reference parameter</a:t>
            </a:r>
            <a:r>
              <a:rPr lang="en-US" altLang="en-US" sz="2200" kern="1200" dirty="0">
                <a:solidFill>
                  <a:srgbClr val="000000"/>
                </a:solidFill>
                <a:latin typeface="Arial (Body)"/>
                <a:ea typeface="+mn-ea"/>
                <a:cs typeface="+mn-cs"/>
              </a:rPr>
              <a:t> is an </a:t>
            </a:r>
            <a:r>
              <a:rPr lang="en-US" altLang="en-US" sz="2200" b="1" kern="1200" dirty="0">
                <a:solidFill>
                  <a:srgbClr val="000000"/>
                </a:solidFill>
                <a:latin typeface="Arial (Body)"/>
                <a:ea typeface="+mn-ea"/>
                <a:cs typeface="+mn-cs"/>
              </a:rPr>
              <a:t>alias</a:t>
            </a:r>
            <a:r>
              <a:rPr lang="en-US" altLang="en-US" sz="2200" kern="1200" dirty="0">
                <a:solidFill>
                  <a:srgbClr val="000000"/>
                </a:solidFill>
                <a:latin typeface="Arial (Body)"/>
                <a:ea typeface="+mn-ea"/>
                <a:cs typeface="+mn-cs"/>
              </a:rPr>
              <a:t> for its corresponding argument in a function call.</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To indicate that a function parameter is passed by reference, simply follow the parameter’s type in the function prototype by an </a:t>
            </a:r>
            <a:r>
              <a:rPr lang="en-US" altLang="en-US" sz="2200" b="1" kern="1200" dirty="0">
                <a:solidFill>
                  <a:srgbClr val="000000"/>
                </a:solidFill>
                <a:latin typeface="Arial (Body)"/>
                <a:ea typeface="+mn-ea"/>
                <a:cs typeface="+mn-cs"/>
              </a:rPr>
              <a:t>ampersand</a:t>
            </a:r>
            <a:r>
              <a:rPr lang="en-US" altLang="en-US" sz="2200" kern="1200" dirty="0">
                <a:solidFill>
                  <a:srgbClr val="000000"/>
                </a:solidFill>
                <a:latin typeface="Arial (Body)"/>
                <a:ea typeface="+mn-ea"/>
                <a:cs typeface="+mn-cs"/>
              </a:rPr>
              <a:t> (</a:t>
            </a:r>
            <a:r>
              <a:rPr lang="en-US" altLang="en-US" sz="2200" kern="1200" dirty="0">
                <a:solidFill>
                  <a:srgbClr val="000000"/>
                </a:solidFill>
                <a:latin typeface="Consolas" panose="020B0609020204030204" pitchFamily="49" charset="0"/>
                <a:ea typeface="+mn-ea"/>
                <a:cs typeface="+mn-cs"/>
              </a:rPr>
              <a:t>&amp;</a:t>
            </a:r>
            <a:r>
              <a:rPr lang="en-US" altLang="en-US" sz="2200" kern="1200" dirty="0">
                <a:solidFill>
                  <a:srgbClr val="000000"/>
                </a:solidFill>
                <a:latin typeface="Arial (Body)"/>
                <a:ea typeface="+mn-ea"/>
                <a:cs typeface="+mn-cs"/>
              </a:rPr>
              <a:t>); use the same convention when listing the parameter’s type in the function header.</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Figure 6.17 compares pass-by-value and pass-by-reference with reference </a:t>
            </a:r>
            <a:r>
              <a:rPr lang="en-US" altLang="en-US" sz="2200" kern="1200" dirty="0" smtClean="0">
                <a:solidFill>
                  <a:srgbClr val="000000"/>
                </a:solidFill>
                <a:latin typeface="Arial (Body)"/>
                <a:ea typeface="+mn-ea"/>
                <a:cs typeface="+mn-cs"/>
              </a:rPr>
              <a:t>parameters.</a:t>
            </a:r>
            <a:endParaRPr lang="en-US" alt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330821166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Performance Tip 6.3</a:t>
            </a:r>
          </a:p>
        </p:txBody>
      </p:sp>
      <p:sp>
        <p:nvSpPr>
          <p:cNvPr id="5" name="Text Placeholder 4"/>
          <p:cNvSpPr>
            <a:spLocks noGrp="1"/>
          </p:cNvSpPr>
          <p:nvPr>
            <p:ph type="body" idx="1"/>
          </p:nvPr>
        </p:nvSpPr>
        <p:spPr/>
        <p:txBody>
          <a:bodyPr/>
          <a:lstStyle/>
          <a:p>
            <a:pPr marL="0" indent="0">
              <a:buNone/>
            </a:pPr>
            <a:r>
              <a:rPr lang="en-US" sz="2400" dirty="0">
                <a:latin typeface="+mn-lt"/>
              </a:rPr>
              <a:t>Pass-by-reference is good for performance reasons, because it can eliminate the </a:t>
            </a:r>
            <a:r>
              <a:rPr lang="en-US" sz="2400" dirty="0" smtClean="0">
                <a:latin typeface="+mn-lt"/>
              </a:rPr>
              <a:t>pass-by-value overhead </a:t>
            </a:r>
            <a:r>
              <a:rPr lang="en-US" sz="2400" dirty="0">
                <a:latin typeface="+mn-lt"/>
              </a:rPr>
              <a:t>of copying large amounts of data.</a:t>
            </a:r>
          </a:p>
        </p:txBody>
      </p:sp>
    </p:spTree>
    <p:extLst>
      <p:ext uri="{BB962C8B-B14F-4D97-AF65-F5344CB8AC3E}">
        <p14:creationId xmlns:p14="http://schemas.microsoft.com/office/powerpoint/2010/main" val="200150052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 Engineering Observation 6.9</a:t>
            </a:r>
          </a:p>
        </p:txBody>
      </p:sp>
      <p:sp>
        <p:nvSpPr>
          <p:cNvPr id="5" name="Text Placeholder 4"/>
          <p:cNvSpPr>
            <a:spLocks noGrp="1"/>
          </p:cNvSpPr>
          <p:nvPr>
            <p:ph type="body" idx="1"/>
          </p:nvPr>
        </p:nvSpPr>
        <p:spPr/>
        <p:txBody>
          <a:bodyPr/>
          <a:lstStyle/>
          <a:p>
            <a:pPr marL="0" indent="0">
              <a:buNone/>
            </a:pPr>
            <a:r>
              <a:rPr lang="en-US" sz="2400" dirty="0">
                <a:latin typeface="+mn-lt"/>
              </a:rPr>
              <a:t>Pass-by-reference can weaken security; the called function can corrupt the caller’s data.</a:t>
            </a:r>
          </a:p>
        </p:txBody>
      </p:sp>
    </p:spTree>
    <p:extLst>
      <p:ext uri="{BB962C8B-B14F-4D97-AF65-F5344CB8AC3E}">
        <p14:creationId xmlns:p14="http://schemas.microsoft.com/office/powerpoint/2010/main" val="341060182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Programming Error 6.7</a:t>
            </a:r>
          </a:p>
        </p:txBody>
      </p:sp>
      <p:sp>
        <p:nvSpPr>
          <p:cNvPr id="5" name="Text Placeholder 4"/>
          <p:cNvSpPr>
            <a:spLocks noGrp="1"/>
          </p:cNvSpPr>
          <p:nvPr>
            <p:ph type="body" idx="1"/>
          </p:nvPr>
        </p:nvSpPr>
        <p:spPr/>
        <p:txBody>
          <a:bodyPr/>
          <a:lstStyle/>
          <a:p>
            <a:pPr marL="0" indent="0">
              <a:buNone/>
            </a:pPr>
            <a:r>
              <a:rPr lang="en-US" sz="2400" dirty="0">
                <a:latin typeface="+mn-lt"/>
              </a:rPr>
              <a:t>Because reference parameters are mentioned only by name in the body of the called function</a:t>
            </a:r>
            <a:r>
              <a:rPr lang="en-US" sz="2400" dirty="0" smtClean="0">
                <a:latin typeface="+mn-lt"/>
              </a:rPr>
              <a:t>, you </a:t>
            </a:r>
            <a:r>
              <a:rPr lang="en-US" sz="2400" dirty="0">
                <a:latin typeface="+mn-lt"/>
              </a:rPr>
              <a:t>might inadvertently treat reference parameters as pass-by-value parameters. </a:t>
            </a:r>
            <a:r>
              <a:rPr lang="en-US" sz="2400" dirty="0" smtClean="0">
                <a:latin typeface="+mn-lt"/>
              </a:rPr>
              <a:t>This can </a:t>
            </a:r>
            <a:r>
              <a:rPr lang="en-US" sz="2400" dirty="0">
                <a:latin typeface="+mn-lt"/>
              </a:rPr>
              <a:t>cause unexpected side effects if the original variables are changed by the function.</a:t>
            </a:r>
          </a:p>
        </p:txBody>
      </p:sp>
    </p:spTree>
    <p:extLst>
      <p:ext uri="{BB962C8B-B14F-4D97-AF65-F5344CB8AC3E}">
        <p14:creationId xmlns:p14="http://schemas.microsoft.com/office/powerpoint/2010/main" val="40304267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6.2 </a:t>
            </a:r>
            <a:r>
              <a:rPr lang="en-US" dirty="0" smtClean="0"/>
              <a:t>Program </a:t>
            </a:r>
            <a:r>
              <a:rPr lang="en-US" dirty="0"/>
              <a:t>Components in C++ </a:t>
            </a:r>
            <a:r>
              <a:rPr lang="en-US" sz="2000" b="0" dirty="0" smtClean="0"/>
              <a:t>(3 </a:t>
            </a:r>
            <a:r>
              <a:rPr lang="en-US" sz="2000" b="0" dirty="0"/>
              <a:t>of 3)</a:t>
            </a:r>
            <a:endParaRPr lang="en-US" dirty="0"/>
          </a:p>
        </p:txBody>
      </p:sp>
      <p:sp>
        <p:nvSpPr>
          <p:cNvPr id="3" name="Text Placeholder 2"/>
          <p:cNvSpPr>
            <a:spLocks noGrp="1"/>
          </p:cNvSpPr>
          <p:nvPr>
            <p:ph type="body" idx="1"/>
          </p:nvPr>
        </p:nvSpPr>
        <p:spPr/>
        <p:txBody>
          <a:bodyPr/>
          <a:lstStyle/>
          <a:p>
            <a:r>
              <a:rPr lang="en-US" sz="2400" dirty="0">
                <a:latin typeface="+mn-lt"/>
              </a:rPr>
              <a:t>This hiding of implementation details promotes good software engineering.</a:t>
            </a:r>
          </a:p>
          <a:p>
            <a:r>
              <a:rPr lang="en-US" sz="2400" dirty="0">
                <a:latin typeface="+mn-lt"/>
              </a:rPr>
              <a:t>The relationship does not need to be hierarchical, but often it is, which makes it easier to test, debug, update and maintain programs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86419718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sz="3200" dirty="0">
                <a:latin typeface="Times New Roman" panose="02020603050405020304" pitchFamily="18" charset="0"/>
              </a:rPr>
              <a:t>Figure </a:t>
            </a:r>
            <a:r>
              <a:rPr lang="en-US" sz="3200" dirty="0" smtClean="0">
                <a:latin typeface="Times New Roman" panose="02020603050405020304" pitchFamily="18" charset="0"/>
              </a:rPr>
              <a:t>6.17 </a:t>
            </a:r>
            <a:r>
              <a:rPr lang="en-US" sz="3200" dirty="0">
                <a:latin typeface="Times New Roman" panose="02020603050405020304" pitchFamily="18" charset="0"/>
              </a:rPr>
              <a:t>Passing Arguments by Value and by Reference </a:t>
            </a:r>
            <a:r>
              <a:rPr lang="en-US" sz="2000" b="0" dirty="0">
                <a:latin typeface="Times New Roman" panose="02020603050405020304" pitchFamily="18" charset="0"/>
              </a:rPr>
              <a:t>(1 of 2)</a:t>
            </a:r>
          </a:p>
        </p:txBody>
      </p:sp>
      <p:pic>
        <p:nvPicPr>
          <p:cNvPr id="3" name="Picture 2" descr="Computer code has 11 lines. The lines read as follows. Line 1. forward slash forward slash Fig period 6 period 17 colon fig06 underscore 17cpp. Line 2. forward slash forward slash Passing arguments by value and by reference period. Line 3. hash include left angle bracket i o stream right angle bracket. Line 4. using namespace s t d semicolon. Line 5. blank. Line 6. i n t square By Value left parenthesis i n t right parenthesis semicolon forward slash forward slash function prototype left parenthesis value pass right parenthesis. Line 7. void square By Reference left parenthesis i n t ampersand right parenthesis semicolon forward slash forward slash function prototype left parenthesis reference pass right parenthesis. Line 8. blank. Line 9. i n t main left parenthesis right parenthesis left brace. Line 10, indented once. i n t, x left brace 2 right brace semicolon forward slash forward slash value to square using square By Value. Line 11, indented once. i n t, z left brace 4 right brace semicolon forward slash forward slash value to square using square By Reference. Line 12. blank. Line 13, indented once. forward slash forward slash demonstrate square By Value. Line 14, indented once. c out left angle bracket left angle bracket double quote x equals double quote left angle bracket left angle bracket x left angle bracket left angle bracket double quote before square By Value back slash n double quote semicolon. Line 15, indented once. c out left angle bracket left angle bracket double quote Value returned by square By Value colon double quote. Line 16, indented twice. left angle bracket left angle bracket square By Value left parenthesis X right parenthesis left angle bracket left angle bracket end l semicolon. Line 17, indented once. c out left angle bracket left angle bracket double quote x equals double quote left angle bracket left angle bracket x left angle bracket left angle bracket double quote after square By Value back slash n double quote left angle bracket left angle bracket end l semicolon. Line 18. blank. Line 19, indented once. forward slash forward slash demonstrate square By Reference. Line 20, indented once. c out left angle bracket left angle bracket double quote z equals double quote left angle bracket left angle bracket z left angle bracket left angle bracket double quote before square By Reference double quote left angle bracket left angle bracket end l semicolon. Line 21, indented once. square By Reference left parenthesis z right parenthesis semicolon. Line 22, indented once. c out left angle bracket left angle bracket double quote z equals double quote left angle bracket left angle bracket z left angle bracket left angle bracket double quote after square By Reference double quote left angle bracket left angle bracket end l semicolon. Line 23. right brace. Line 24.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978" y="1625841"/>
            <a:ext cx="6924044" cy="4553121"/>
          </a:xfrm>
          <a:prstGeom prst="rect">
            <a:avLst/>
          </a:prstGeom>
        </p:spPr>
      </p:pic>
    </p:spTree>
    <p:extLst>
      <p:ext uri="{BB962C8B-B14F-4D97-AF65-F5344CB8AC3E}">
        <p14:creationId xmlns:p14="http://schemas.microsoft.com/office/powerpoint/2010/main" val="343977043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sz="3200" dirty="0">
                <a:latin typeface="Times New Roman" panose="02020603050405020304" pitchFamily="18" charset="0"/>
              </a:rPr>
              <a:t>Figure </a:t>
            </a:r>
            <a:r>
              <a:rPr lang="en-US" sz="3200" dirty="0" smtClean="0">
                <a:latin typeface="Times New Roman" panose="02020603050405020304" pitchFamily="18" charset="0"/>
              </a:rPr>
              <a:t>6.17 </a:t>
            </a:r>
            <a:r>
              <a:rPr lang="en-US" sz="3200" dirty="0">
                <a:latin typeface="Times New Roman" panose="02020603050405020304" pitchFamily="18" charset="0"/>
              </a:rPr>
              <a:t>Passing Arguments by Value and by Reference </a:t>
            </a:r>
            <a:r>
              <a:rPr lang="en-US" sz="2000" b="0" dirty="0" smtClean="0">
                <a:latin typeface="Times New Roman" panose="02020603050405020304" pitchFamily="18" charset="0"/>
              </a:rPr>
              <a:t>(2 </a:t>
            </a:r>
            <a:r>
              <a:rPr lang="en-US" sz="2000" b="0" dirty="0">
                <a:latin typeface="Times New Roman" panose="02020603050405020304" pitchFamily="18" charset="0"/>
              </a:rPr>
              <a:t>of 2)</a:t>
            </a:r>
            <a:endParaRPr lang="en-US" dirty="0"/>
          </a:p>
        </p:txBody>
      </p:sp>
      <p:pic>
        <p:nvPicPr>
          <p:cNvPr id="6" name="Picture 5" descr="The code continues. Line 25. forward slash forward slash square By Value multiplies number by itself comma stores the. Line 26. forward slash forward slash result in number and returns the new value of number. Line 27. i n t square By Value left parenthesis i n t number right parenthesis left brace. Line 28, indented once. return number asterisk equals number semicolon forward slash forward slash caller's argument not modified. Line 29. right brace. Line 30. blank. Line 31. forward slash forward slash square By Reference multiplies number R e f by itself and stores the result. Line 32. forward slash forward slash in the variable to which number R e f refers in function main. Line 33. void square By Reference left parenthesis i n t ampersand number Ref right parenthesis left brace. Line 34, indented once. number R e f asterisk equals number R e f semicolon forward slash forward slash caller's argument modified. Line 35. right brace. Computer code output has 5 lines. Line 1. X equals 2 before square by value. Line 2. Value returned by square By Value colon 4. Line 3. X equals 2 after square By Value. Line 4. Z equals 4 before square By Reference. Line 5. Z equals 16 after square By Refer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950" y="1717067"/>
            <a:ext cx="7474101" cy="3768674"/>
          </a:xfrm>
          <a:prstGeom prst="rect">
            <a:avLst/>
          </a:prstGeom>
        </p:spPr>
      </p:pic>
    </p:spTree>
    <p:extLst>
      <p:ext uri="{BB962C8B-B14F-4D97-AF65-F5344CB8AC3E}">
        <p14:creationId xmlns:p14="http://schemas.microsoft.com/office/powerpoint/2010/main" val="353900017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spAutoFit/>
          </a:bodyPr>
          <a:lstStyle/>
          <a:p>
            <a:pPr lvl="0">
              <a:spcBef>
                <a:spcPct val="0"/>
              </a:spcBef>
              <a:buClrTx/>
              <a:defRPr/>
            </a:pPr>
            <a:r>
              <a:rPr lang="en-US" sz="3000" kern="1200" dirty="0" smtClean="0">
                <a:latin typeface="Times New Roman" panose="02020603050405020304" pitchFamily="18" charset="0"/>
                <a:ea typeface="+mj-ea"/>
                <a:cs typeface="+mj-cs"/>
              </a:rPr>
              <a:t>6.15 References and Reference Parameters </a:t>
            </a:r>
            <a:r>
              <a:rPr lang="en-US" sz="2000" b="0" kern="1200" dirty="0" smtClean="0">
                <a:latin typeface="Times New Roman" panose="02020603050405020304" pitchFamily="18" charset="0"/>
                <a:ea typeface="+mj-ea"/>
                <a:cs typeface="+mj-cs"/>
              </a:rPr>
              <a:t>(2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References can also be used as aliases for other variables </a:t>
            </a:r>
            <a:r>
              <a:rPr lang="en-US" sz="2400" b="1" kern="1200" dirty="0">
                <a:solidFill>
                  <a:srgbClr val="000000"/>
                </a:solidFill>
                <a:latin typeface="Arial (Body)"/>
                <a:ea typeface="+mn-ea"/>
                <a:cs typeface="+mn-cs"/>
              </a:rPr>
              <a:t>within</a:t>
            </a:r>
            <a:r>
              <a:rPr lang="en-US" sz="2400" kern="1200" dirty="0">
                <a:solidFill>
                  <a:srgbClr val="000000"/>
                </a:solidFill>
                <a:latin typeface="Arial (Body)"/>
                <a:ea typeface="+mn-ea"/>
                <a:cs typeface="+mn-cs"/>
              </a:rPr>
              <a:t> a function.</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Reference variables must be initialized in their declarations and cannot be reassigned as </a:t>
            </a:r>
            <a:r>
              <a:rPr lang="en-US" sz="2400" b="1" kern="1200" dirty="0">
                <a:solidFill>
                  <a:srgbClr val="000000"/>
                </a:solidFill>
                <a:latin typeface="Arial (Body)"/>
                <a:ea typeface="+mn-ea"/>
                <a:cs typeface="+mn-cs"/>
              </a:rPr>
              <a:t>aliases</a:t>
            </a:r>
            <a:r>
              <a:rPr lang="en-US" sz="2400" kern="1200" dirty="0">
                <a:solidFill>
                  <a:srgbClr val="000000"/>
                </a:solidFill>
                <a:latin typeface="Arial (Body)"/>
                <a:ea typeface="+mn-ea"/>
                <a:cs typeface="+mn-cs"/>
              </a:rPr>
              <a:t> to other variables.</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Once a reference is declared as an alias for another variable, all operations supposedly performed on the alias are actually performed on the </a:t>
            </a:r>
            <a:r>
              <a:rPr lang="en-US" sz="2400" b="1" kern="1200" dirty="0">
                <a:solidFill>
                  <a:srgbClr val="000000"/>
                </a:solidFill>
                <a:latin typeface="Arial (Body)"/>
                <a:ea typeface="+mn-ea"/>
                <a:cs typeface="+mn-cs"/>
              </a:rPr>
              <a:t>original</a:t>
            </a:r>
            <a:r>
              <a:rPr lang="en-US" sz="2400" kern="1200" dirty="0">
                <a:solidFill>
                  <a:srgbClr val="000000"/>
                </a:solidFill>
                <a:latin typeface="Arial (Body)"/>
                <a:ea typeface="+mn-ea"/>
                <a:cs typeface="+mn-cs"/>
              </a:rPr>
              <a:t> variable.</a:t>
            </a:r>
          </a:p>
        </p:txBody>
      </p:sp>
    </p:spTree>
    <p:extLst>
      <p:ext uri="{BB962C8B-B14F-4D97-AF65-F5344CB8AC3E}">
        <p14:creationId xmlns:p14="http://schemas.microsoft.com/office/powerpoint/2010/main" val="388638832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spAutoFit/>
          </a:bodyPr>
          <a:lstStyle/>
          <a:p>
            <a:pPr lvl="0">
              <a:spcBef>
                <a:spcPct val="0"/>
              </a:spcBef>
              <a:buClrTx/>
              <a:defRPr/>
            </a:pPr>
            <a:r>
              <a:rPr lang="en-US" sz="3000" kern="1200" dirty="0">
                <a:latin typeface="Times New Roman" panose="02020603050405020304" pitchFamily="18" charset="0"/>
              </a:rPr>
              <a:t>6.15 References and Reference Parameters </a:t>
            </a:r>
            <a:r>
              <a:rPr lang="en-US" sz="2400" b="0" kern="1200" dirty="0" smtClean="0">
                <a:latin typeface="Times New Roman" panose="02020603050405020304" pitchFamily="18" charset="0"/>
              </a:rPr>
              <a:t>(3 </a:t>
            </a:r>
            <a:r>
              <a:rPr lang="en-US" sz="2400" b="0" kern="1200" dirty="0">
                <a:latin typeface="Times New Roman" panose="02020603050405020304" pitchFamily="18" charset="0"/>
              </a:rPr>
              <a:t>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To specify that a reference parameter should not be allowed to modify the corresponding argument, place the </a:t>
            </a:r>
            <a:r>
              <a:rPr lang="en-US" sz="2400" kern="1200" dirty="0">
                <a:solidFill>
                  <a:srgbClr val="000000"/>
                </a:solidFill>
                <a:latin typeface="Consolas" panose="020B0609020204030204" pitchFamily="49" charset="0"/>
                <a:ea typeface="+mn-ea"/>
                <a:cs typeface="+mn-cs"/>
              </a:rPr>
              <a:t>const</a:t>
            </a:r>
            <a:r>
              <a:rPr lang="en-US" sz="2400" kern="1200" dirty="0">
                <a:solidFill>
                  <a:srgbClr val="000000"/>
                </a:solidFill>
                <a:latin typeface="Arial (Body)"/>
                <a:ea typeface="+mn-ea"/>
                <a:cs typeface="+mn-cs"/>
              </a:rPr>
              <a:t> qualifier before the type name in the parameter’s </a:t>
            </a:r>
            <a:r>
              <a:rPr lang="en-US" sz="2400" kern="1200" dirty="0" smtClean="0">
                <a:solidFill>
                  <a:srgbClr val="000000"/>
                </a:solidFill>
                <a:latin typeface="Arial (Body)"/>
                <a:ea typeface="+mn-ea"/>
                <a:cs typeface="+mn-cs"/>
              </a:rPr>
              <a:t>declaration.</a:t>
            </a:r>
            <a:endParaRPr 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Consolas" panose="020B0609020204030204" pitchFamily="49" charset="0"/>
                <a:ea typeface="+mn-ea"/>
                <a:cs typeface="+mn-cs"/>
              </a:rPr>
              <a:t>string</a:t>
            </a:r>
            <a:r>
              <a:rPr lang="en-US" sz="2400" kern="1200" dirty="0">
                <a:solidFill>
                  <a:srgbClr val="000000"/>
                </a:solidFill>
                <a:latin typeface="Arial (Body)"/>
                <a:ea typeface="+mn-ea"/>
                <a:cs typeface="+mn-cs"/>
              </a:rPr>
              <a:t> objects can be large, so they (and objects in general) should be passed to functions by </a:t>
            </a:r>
            <a:r>
              <a:rPr lang="en-US" sz="2400" kern="1200" dirty="0" smtClean="0">
                <a:solidFill>
                  <a:srgbClr val="000000"/>
                </a:solidFill>
                <a:latin typeface="Arial (Body)"/>
                <a:ea typeface="+mn-ea"/>
                <a:cs typeface="+mn-cs"/>
              </a:rPr>
              <a:t>reference.</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01199836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Performance Tip 6.4</a:t>
            </a:r>
          </a:p>
        </p:txBody>
      </p:sp>
      <p:sp>
        <p:nvSpPr>
          <p:cNvPr id="5" name="Text Placeholder 4"/>
          <p:cNvSpPr>
            <a:spLocks noGrp="1"/>
          </p:cNvSpPr>
          <p:nvPr>
            <p:ph type="body" idx="1"/>
          </p:nvPr>
        </p:nvSpPr>
        <p:spPr/>
        <p:txBody>
          <a:bodyPr/>
          <a:lstStyle/>
          <a:p>
            <a:pPr marL="0" indent="0">
              <a:buNone/>
            </a:pPr>
            <a:r>
              <a:rPr lang="en-US" sz="2400" dirty="0">
                <a:latin typeface="+mn-lt"/>
              </a:rPr>
              <a:t>For passing large objects, use a </a:t>
            </a:r>
            <a:r>
              <a:rPr lang="en-US" sz="2400" dirty="0">
                <a:latin typeface="Consolas" panose="020B0609020204030204" pitchFamily="49" charset="0"/>
              </a:rPr>
              <a:t>const</a:t>
            </a:r>
            <a:r>
              <a:rPr lang="en-US" sz="2400" dirty="0">
                <a:latin typeface="+mn-lt"/>
              </a:rPr>
              <a:t> reference parameter to simulate the appearance </a:t>
            </a:r>
            <a:r>
              <a:rPr lang="en-US" sz="2400" dirty="0" smtClean="0">
                <a:latin typeface="+mn-lt"/>
              </a:rPr>
              <a:t>and security </a:t>
            </a:r>
            <a:r>
              <a:rPr lang="en-US" sz="2400" dirty="0">
                <a:latin typeface="+mn-lt"/>
              </a:rPr>
              <a:t>of pass-by-value and avoid the overhead of passing a copy of the large object.</a:t>
            </a:r>
          </a:p>
        </p:txBody>
      </p:sp>
    </p:spTree>
    <p:extLst>
      <p:ext uri="{BB962C8B-B14F-4D97-AF65-F5344CB8AC3E}">
        <p14:creationId xmlns:p14="http://schemas.microsoft.com/office/powerpoint/2010/main" val="107761906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spAutoFit/>
          </a:bodyPr>
          <a:lstStyle/>
          <a:p>
            <a:pPr lvl="0">
              <a:spcBef>
                <a:spcPct val="0"/>
              </a:spcBef>
              <a:buClrTx/>
              <a:defRPr/>
            </a:pPr>
            <a:r>
              <a:rPr lang="en-US" sz="3000" kern="1200" dirty="0" smtClean="0">
                <a:latin typeface="Times New Roman" panose="02020603050405020304" pitchFamily="18" charset="0"/>
                <a:ea typeface="+mj-ea"/>
                <a:cs typeface="+mj-cs"/>
              </a:rPr>
              <a:t>6.15 References and Reference Parameters </a:t>
            </a:r>
            <a:r>
              <a:rPr lang="en-US" sz="2000" b="0" kern="1200" dirty="0" smtClean="0">
                <a:latin typeface="Times New Roman" panose="02020603050405020304" pitchFamily="18" charset="0"/>
                <a:ea typeface="+mj-ea"/>
                <a:cs typeface="+mj-cs"/>
              </a:rPr>
              <a:t>(4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Functions can return references, but this can be dangerous.</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When returning a reference to a variable declared in the called function, the variable should be declared </a:t>
            </a:r>
            <a:r>
              <a:rPr lang="en-US" sz="2400" kern="1200" dirty="0">
                <a:solidFill>
                  <a:srgbClr val="000000"/>
                </a:solidFill>
                <a:latin typeface="Consolas" panose="020B0609020204030204" pitchFamily="49" charset="0"/>
                <a:ea typeface="+mn-ea"/>
                <a:cs typeface="+mn-cs"/>
              </a:rPr>
              <a:t>static</a:t>
            </a:r>
            <a:r>
              <a:rPr lang="en-US" sz="2400" kern="1200" dirty="0">
                <a:solidFill>
                  <a:srgbClr val="000000"/>
                </a:solidFill>
                <a:latin typeface="Arial (Body)"/>
                <a:ea typeface="+mn-ea"/>
                <a:cs typeface="+mn-cs"/>
              </a:rPr>
              <a:t> in that function.</a:t>
            </a:r>
          </a:p>
        </p:txBody>
      </p:sp>
    </p:spTree>
    <p:extLst>
      <p:ext uri="{BB962C8B-B14F-4D97-AF65-F5344CB8AC3E}">
        <p14:creationId xmlns:p14="http://schemas.microsoft.com/office/powerpoint/2010/main" val="364782207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Programming Error 6.8</a:t>
            </a:r>
          </a:p>
        </p:txBody>
      </p:sp>
      <p:sp>
        <p:nvSpPr>
          <p:cNvPr id="5" name="Text Placeholder 4"/>
          <p:cNvSpPr>
            <a:spLocks noGrp="1"/>
          </p:cNvSpPr>
          <p:nvPr>
            <p:ph type="body" idx="1"/>
          </p:nvPr>
        </p:nvSpPr>
        <p:spPr/>
        <p:txBody>
          <a:bodyPr/>
          <a:lstStyle/>
          <a:p>
            <a:pPr marL="0" indent="0">
              <a:buNone/>
            </a:pPr>
            <a:r>
              <a:rPr lang="en-US" sz="2400" dirty="0">
                <a:latin typeface="+mn-lt"/>
              </a:rPr>
              <a:t>Returning a reference to a local variable in a called function is a logic error for which </a:t>
            </a:r>
            <a:r>
              <a:rPr lang="en-US" sz="2400" dirty="0" smtClean="0">
                <a:latin typeface="+mn-lt"/>
              </a:rPr>
              <a:t>compilers typically </a:t>
            </a:r>
            <a:r>
              <a:rPr lang="en-US" sz="2400" dirty="0">
                <a:latin typeface="+mn-lt"/>
              </a:rPr>
              <a:t>issue a warning. Compilation warnings indicate potential problems, so </a:t>
            </a:r>
            <a:r>
              <a:rPr lang="en-US" sz="2400" dirty="0" smtClean="0">
                <a:latin typeface="+mn-lt"/>
              </a:rPr>
              <a:t>most software-engineering </a:t>
            </a:r>
            <a:r>
              <a:rPr lang="en-US" sz="2400" dirty="0">
                <a:latin typeface="+mn-lt"/>
              </a:rPr>
              <a:t>teams have policies requiring code to compile without warnings.</a:t>
            </a:r>
          </a:p>
        </p:txBody>
      </p:sp>
    </p:spTree>
    <p:extLst>
      <p:ext uri="{BB962C8B-B14F-4D97-AF65-F5344CB8AC3E}">
        <p14:creationId xmlns:p14="http://schemas.microsoft.com/office/powerpoint/2010/main" val="83325269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6.14 Default Arguments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824367"/>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It common for a program to invoke a function repeatedly with the </a:t>
            </a:r>
            <a:r>
              <a:rPr lang="en-US" altLang="en-US" sz="2400" b="1" kern="1200" dirty="0">
                <a:solidFill>
                  <a:srgbClr val="000000"/>
                </a:solidFill>
                <a:latin typeface="Arial (Body)"/>
                <a:ea typeface="+mn-ea"/>
                <a:cs typeface="+mn-cs"/>
              </a:rPr>
              <a:t>same</a:t>
            </a:r>
            <a:r>
              <a:rPr lang="en-US" altLang="en-US" sz="2400" kern="1200" dirty="0">
                <a:solidFill>
                  <a:srgbClr val="000000"/>
                </a:solidFill>
                <a:latin typeface="Arial (Body)"/>
                <a:ea typeface="+mn-ea"/>
                <a:cs typeface="+mn-cs"/>
              </a:rPr>
              <a:t> argument value for a particular parameter.</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Can specify that such a parameter has a </a:t>
            </a:r>
            <a:r>
              <a:rPr lang="en-US" altLang="en-US" sz="2400" b="1" kern="1200" dirty="0">
                <a:solidFill>
                  <a:srgbClr val="000000"/>
                </a:solidFill>
                <a:latin typeface="Arial (Body)"/>
                <a:ea typeface="+mn-ea"/>
                <a:cs typeface="+mn-cs"/>
              </a:rPr>
              <a:t>default argument</a:t>
            </a:r>
            <a:r>
              <a:rPr lang="en-US" altLang="en-US" sz="2400" kern="1200" dirty="0">
                <a:solidFill>
                  <a:srgbClr val="000000"/>
                </a:solidFill>
                <a:latin typeface="Arial (Body)"/>
                <a:ea typeface="+mn-ea"/>
                <a:cs typeface="+mn-cs"/>
              </a:rPr>
              <a:t>, i.e., a default value to be passed to that parameter.</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When a program omits an argument for a parameter with a default argument in a function call, the compiler rewrites the function call and inserts the default value of that argument.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Figure 6.18 demonstrates using default arguments to calculate a box’s </a:t>
            </a:r>
            <a:r>
              <a:rPr lang="en-US" altLang="en-US" sz="2400" kern="1200" dirty="0" smtClean="0">
                <a:solidFill>
                  <a:srgbClr val="000000"/>
                </a:solidFill>
                <a:latin typeface="Arial (Body)"/>
                <a:ea typeface="+mn-ea"/>
                <a:cs typeface="+mn-cs"/>
              </a:rPr>
              <a:t>volume.</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66811704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t>Figure </a:t>
            </a:r>
            <a:r>
              <a:rPr lang="en-US" dirty="0" smtClean="0"/>
              <a:t>6.18 </a:t>
            </a:r>
            <a:r>
              <a:rPr lang="en-US" dirty="0"/>
              <a:t>Using Default </a:t>
            </a:r>
            <a:r>
              <a:rPr lang="en-US" dirty="0" smtClean="0"/>
              <a:t>Arguments </a:t>
            </a:r>
            <a:r>
              <a:rPr lang="en-US" sz="2000" b="0" dirty="0" smtClean="0"/>
              <a:t>(1 of 2)</a:t>
            </a:r>
            <a:endParaRPr lang="en-US" sz="2000" b="0" dirty="0"/>
          </a:p>
        </p:txBody>
      </p:sp>
      <p:pic>
        <p:nvPicPr>
          <p:cNvPr id="6" name="Picture 5" descr="Computer code. The code has 31 lines. The lines read as follows. Line 1. forward slash forward slash Fig period 6 period 18 colon fig06 underscore 18 period c p p. Line 2. forward slash forward slash Using default arguments period. Line 3. hash include left angle bracket i o stream right angle bracket. Line 4. using namespace s t d semicolon. Line 5. blank. Line 6. forward slash forward slash function prototype that specifies default arguments. Line 7. unsigned i n t box Volume left parenthesis unsigned i n t length equals 1 comma unsigned i n t width equals 1 comma. Line 8. unsigned i n t height equals 1 right parenthesis semicolon. Line 9. blank. Line 10. i n t main left parenthesis right parenthesis left brace. Line 11, indented once. forward slash forward slash no arguments hyphen hyphen use default values for all dimensions. Line 12, indented once. C out left angle bracket left angle bracket double quote The default box volume is colon double quote left angle bracket left angle bracket box Volume left parenthesis right parenthesis semicolon. Line 13. blank. Line 14, indented once. forward slash forward slash specify length semicolon default width and height. Line 15, indented once. c out left angle bracket left angle bracket double quote back slash n back slash n The volume of a box with length 10 comma back slash n double quote. Line 16, indented twice. left angle bracket left angle bracket double quote width 1 and height 1 is colon double quote left angle bracket left angle bracket box Volume left parenthesis 10 right parenthesis semicolon. Line 17. blank. Line 18, indented once. forward slash forward slash specify length and width semicolon default height. Line 19, indented once. c out left angle bracket left angle bracket double quote back slash n back slash n The volume of a box with length 10 comma back slash n double quote. Line 20, indented twice. left angle bracket left angle bracket double quote width 5 and height 1 is colon double quote left angle bracket left angle bracket box Volume left parenthesis 10 comma 5 right parenthesis semicolon. Line 2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245" y="1629266"/>
            <a:ext cx="7423511" cy="4287180"/>
          </a:xfrm>
          <a:prstGeom prst="rect">
            <a:avLst/>
          </a:prstGeom>
        </p:spPr>
      </p:pic>
    </p:spTree>
    <p:extLst>
      <p:ext uri="{BB962C8B-B14F-4D97-AF65-F5344CB8AC3E}">
        <p14:creationId xmlns:p14="http://schemas.microsoft.com/office/powerpoint/2010/main" val="117562371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t>Figure </a:t>
            </a:r>
            <a:r>
              <a:rPr lang="en-US" dirty="0" smtClean="0"/>
              <a:t>6.18 </a:t>
            </a:r>
            <a:r>
              <a:rPr lang="en-US" dirty="0"/>
              <a:t>Using Default </a:t>
            </a:r>
            <a:r>
              <a:rPr lang="en-US" dirty="0" smtClean="0"/>
              <a:t>Arguments </a:t>
            </a:r>
            <a:r>
              <a:rPr lang="en-US" sz="2000" b="0" dirty="0" smtClean="0"/>
              <a:t>(2 </a:t>
            </a:r>
            <a:r>
              <a:rPr lang="en-US" sz="2000" b="0" dirty="0"/>
              <a:t>of 2)</a:t>
            </a:r>
            <a:endParaRPr lang="en-US" dirty="0"/>
          </a:p>
        </p:txBody>
      </p:sp>
      <p:pic>
        <p:nvPicPr>
          <p:cNvPr id="6" name="Picture 5" descr="The code continues. Line 22, indented once. forward slash forward slash specify all arguments. Line 23, indented once. c out left angle bracket left angle bracket double quote back slash n back slash n The volume of a box with length 10 comma back slash n double quote. Line 24, indented twice. left angle bracket left angle bracket double quote width 5 and height 2 is colon double quote left angle bracket left angle bracket box Volume left parenthesis 10 comma 5 comma 2 right parenthesis. Line 25, indented twice. left angle bracket left angle bracket end l. Line 26. right brace. Line 27. forward slash forward slash function box Volume calculates the volume of a box. Line 28. unsigned i n t box Volume left parenthesis unsigned i n t length comma unsigned i n t width comma. Line 29, indented once. unsigned i n t height right parenthesis left brace. Line 30, indented once. return length asterisk width asterisk height semicolon. Line 31. right brace. Computer code output has 7 lines. Line 1. The default box volume is colon 1. Line 2. The volume of a box with length 10 comma. Line 3. Width 1 and height 1 is colon 10. Line 4. The volume of a box with length 10 comma. Line 5. Width 5 and height 1 is colon 50. Line 6. The volume of a box with length 10 comma. Line 7. Width 5 and height 2 is colon 1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988" y="1617508"/>
            <a:ext cx="7242023" cy="4480240"/>
          </a:xfrm>
          <a:prstGeom prst="rect">
            <a:avLst/>
          </a:prstGeom>
        </p:spPr>
      </p:pic>
    </p:spTree>
    <p:extLst>
      <p:ext uri="{BB962C8B-B14F-4D97-AF65-F5344CB8AC3E}">
        <p14:creationId xmlns:p14="http://schemas.microsoft.com/office/powerpoint/2010/main" val="23752907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dirty="0"/>
              <a:t>Figure </a:t>
            </a:r>
            <a:r>
              <a:rPr lang="en-US" dirty="0" smtClean="0"/>
              <a:t>6.1 </a:t>
            </a:r>
            <a:r>
              <a:rPr lang="en-US" dirty="0"/>
              <a:t>Hierarchical </a:t>
            </a:r>
            <a:r>
              <a:rPr lang="en-US" dirty="0" smtClean="0"/>
              <a:t>Boss-Function/Worker-Function </a:t>
            </a:r>
            <a:r>
              <a:rPr lang="en-US" dirty="0"/>
              <a:t>Relationship</a:t>
            </a:r>
          </a:p>
        </p:txBody>
      </p:sp>
      <p:pic>
        <p:nvPicPr>
          <p:cNvPr id="6" name="Picture 5" descr="A hierarchical class diagram with boss as root node. There are 3 branches in first level, worker 1, worker 2, and worker 3. Worker 1 has 2 more branches, worker 4 and worker 5. All of the branches are connected with double headed arrows."/>
          <p:cNvPicPr>
            <a:picLocks noGrp="1" noChangeAspect="1"/>
          </p:cNvPicPr>
          <p:nvPr isPhoto="1"/>
        </p:nvPicPr>
        <p:blipFill rotWithShape="1">
          <a:blip r:embed="rId3">
            <a:lum/>
            <a:extLst>
              <a:ext uri="{28A0092B-C50C-407E-A947-70E740481C1C}">
                <a14:useLocalDpi xmlns:a14="http://schemas.microsoft.com/office/drawing/2010/main" val="0"/>
              </a:ext>
            </a:extLst>
          </a:blip>
          <a:srcRect t="7358" b="15862"/>
          <a:stretch/>
        </p:blipFill>
        <p:spPr>
          <a:xfrm>
            <a:off x="787573" y="2046986"/>
            <a:ext cx="7568854" cy="2838320"/>
          </a:xfrm>
          <a:prstGeom prst="rect">
            <a:avLst/>
          </a:prstGeom>
          <a:noFill/>
          <a:ln>
            <a:noFill/>
          </a:ln>
        </p:spPr>
      </p:pic>
    </p:spTree>
    <p:extLst>
      <p:ext uri="{BB962C8B-B14F-4D97-AF65-F5344CB8AC3E}">
        <p14:creationId xmlns:p14="http://schemas.microsoft.com/office/powerpoint/2010/main" val="102126377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6.14 Default Arguments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Default arguments must be the rightmost (trailing) arguments in a function’s parameter </a:t>
            </a:r>
            <a:r>
              <a:rPr lang="en-US" altLang="en-US" sz="2200" kern="1200" dirty="0" smtClean="0">
                <a:solidFill>
                  <a:srgbClr val="000000"/>
                </a:solidFill>
                <a:latin typeface="Arial (Body)"/>
                <a:ea typeface="+mn-ea"/>
                <a:cs typeface="+mn-cs"/>
              </a:rPr>
              <a:t>list.</a:t>
            </a:r>
            <a:endParaRPr lang="en-US" altLang="en-US" sz="22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When calling a function with two or more default arguments, if an omitted argument is not the rightmost argument, then all arguments to the right of that argument also must be </a:t>
            </a:r>
            <a:r>
              <a:rPr lang="en-US" altLang="en-US" sz="2200" kern="1200" dirty="0" smtClean="0">
                <a:solidFill>
                  <a:srgbClr val="000000"/>
                </a:solidFill>
                <a:latin typeface="Arial (Body)"/>
                <a:ea typeface="+mn-ea"/>
                <a:cs typeface="+mn-cs"/>
              </a:rPr>
              <a:t>omitted.</a:t>
            </a:r>
            <a:endParaRPr lang="en-US" altLang="en-US" sz="22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Default arguments must be specified with the first occurrence of the function name—typically, in the function </a:t>
            </a:r>
            <a:r>
              <a:rPr lang="en-US" altLang="en-US" sz="2200" kern="1200" dirty="0" smtClean="0">
                <a:solidFill>
                  <a:srgbClr val="000000"/>
                </a:solidFill>
                <a:latin typeface="Arial (Body)"/>
                <a:ea typeface="+mn-ea"/>
                <a:cs typeface="+mn-cs"/>
              </a:rPr>
              <a:t>prototype.</a:t>
            </a:r>
            <a:endParaRPr lang="en-US" altLang="en-US" sz="22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Default values can be any expression, including constants, global variables or function calls. Default arguments also can be used with inline functions.</a:t>
            </a:r>
          </a:p>
        </p:txBody>
      </p:sp>
    </p:spTree>
    <p:extLst>
      <p:ext uri="{BB962C8B-B14F-4D97-AF65-F5344CB8AC3E}">
        <p14:creationId xmlns:p14="http://schemas.microsoft.com/office/powerpoint/2010/main" val="20437150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Good Programming Practice 6.4</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Using default arguments can simplify writing function calls. However, some </a:t>
            </a:r>
            <a:r>
              <a:rPr lang="en-US" sz="2400" dirty="0" smtClean="0">
                <a:latin typeface="+mn-lt"/>
              </a:rPr>
              <a:t>programmers feel </a:t>
            </a:r>
            <a:r>
              <a:rPr lang="en-US" sz="2400" dirty="0">
                <a:latin typeface="+mn-lt"/>
              </a:rPr>
              <a:t>that explicitly specifying all arguments is clearer.</a:t>
            </a:r>
          </a:p>
        </p:txBody>
      </p:sp>
    </p:spTree>
    <p:extLst>
      <p:ext uri="{BB962C8B-B14F-4D97-AF65-F5344CB8AC3E}">
        <p14:creationId xmlns:p14="http://schemas.microsoft.com/office/powerpoint/2010/main" val="91402770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6.15 Unary Scope Resolution Operator</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C++ provides the </a:t>
            </a:r>
            <a:r>
              <a:rPr lang="en-US" altLang="en-US" sz="2400" b="1" kern="1200" dirty="0">
                <a:solidFill>
                  <a:srgbClr val="000000"/>
                </a:solidFill>
                <a:latin typeface="Arial (Body)"/>
                <a:ea typeface="+mn-ea"/>
                <a:cs typeface="+mn-cs"/>
              </a:rPr>
              <a:t>unary scope resolution operator (</a:t>
            </a:r>
            <a:r>
              <a:rPr lang="en-US" altLang="en-US" sz="2400" b="1" kern="1200" dirty="0">
                <a:solidFill>
                  <a:srgbClr val="000000"/>
                </a:solidFill>
                <a:latin typeface="Consolas" panose="020B0609020204030204" pitchFamily="49" charset="0"/>
                <a:ea typeface="+mn-ea"/>
                <a:cs typeface="+mn-cs"/>
              </a:rPr>
              <a:t>::</a:t>
            </a:r>
            <a:r>
              <a:rPr lang="en-US" altLang="en-US" sz="2400" b="1"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to access a global variable when a local variable of the same name is in scope.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Using the unary scope resolution operator (</a:t>
            </a:r>
            <a:r>
              <a:rPr lang="en-US" altLang="en-US" sz="2400" kern="1200" dirty="0">
                <a:solidFill>
                  <a:srgbClr val="000000"/>
                </a:solidFill>
                <a:latin typeface="Consolas" panose="020B0609020204030204" pitchFamily="49" charset="0"/>
                <a:ea typeface="+mn-ea"/>
                <a:cs typeface="+mn-cs"/>
              </a:rPr>
              <a:t>::</a:t>
            </a:r>
            <a:r>
              <a:rPr lang="en-US" altLang="en-US" sz="2400" kern="1200" dirty="0">
                <a:solidFill>
                  <a:srgbClr val="000000"/>
                </a:solidFill>
                <a:latin typeface="Arial (Body)"/>
                <a:ea typeface="+mn-ea"/>
                <a:cs typeface="+mn-cs"/>
              </a:rPr>
              <a:t>) with a given variable name is optional when the only variable with that name is a global variable.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Figure 6.19 shows the unary scope resolution operator with local and global variables of the same name.</a:t>
            </a:r>
          </a:p>
        </p:txBody>
      </p:sp>
    </p:spTree>
    <p:extLst>
      <p:ext uri="{BB962C8B-B14F-4D97-AF65-F5344CB8AC3E}">
        <p14:creationId xmlns:p14="http://schemas.microsoft.com/office/powerpoint/2010/main" val="141509320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t>Figure </a:t>
            </a:r>
            <a:r>
              <a:rPr lang="en-US" dirty="0" smtClean="0"/>
              <a:t>6.19 </a:t>
            </a:r>
            <a:r>
              <a:rPr lang="en-US" dirty="0"/>
              <a:t>Unary Scope Resolution Operator</a:t>
            </a:r>
          </a:p>
        </p:txBody>
      </p:sp>
      <p:pic>
        <p:nvPicPr>
          <p:cNvPr id="6" name="Picture 5" descr="Computer code has 14 lines. The lines read as follows. Line 1. forward slash forward slash Fig period 6 period 19 colon fig06 underscore 19 period c p p. Line 2. forward slash forward slash Unary scope resolution operator period. Line 3. hash include left angle bracket i o stream right angle bracket. Line 4. using namespace s t d semicolon. Line 5. blank. Line 6. i n t number left brace 7 right brace semicolon forward slash forward slash global variable named number. Line 7. blank. Line 8. i n t main left parenthesis right parenthesis left brace. Line 9, indented once. double number left brace 10 period 5 right brace semicolon forward slash forward slash local variable named number. Line 10. blank. Line 11, indented once. forward slash forward slash display values of local and global variables. Line 12, indented once. c out left angle bracket left angle bracket double quote Local double value of number equals double quote left angle bracket left angle bracket number. Line 13, indented twice. left angle bracket left angle bracket double quote back slash n Global i n t value of number equals double quote left angle bracket left angle bracket colon colon number left angle bracket left angle bracket end l semicolon. Line 14. right brace. Computer code output has 2 lines. Line 1. Local double value of number equals 10.5. Line 2. Global i n t value of number equals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462" y="1767101"/>
            <a:ext cx="7907076" cy="3933405"/>
          </a:xfrm>
          <a:prstGeom prst="rect">
            <a:avLst/>
          </a:prstGeom>
        </p:spPr>
      </p:pic>
    </p:spTree>
    <p:extLst>
      <p:ext uri="{BB962C8B-B14F-4D97-AF65-F5344CB8AC3E}">
        <p14:creationId xmlns:p14="http://schemas.microsoft.com/office/powerpoint/2010/main" val="281085462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Good Programming Practice 6.5</a:t>
            </a:r>
          </a:p>
        </p:txBody>
      </p:sp>
      <p:sp>
        <p:nvSpPr>
          <p:cNvPr id="5" name="Text Placeholder 4"/>
          <p:cNvSpPr>
            <a:spLocks noGrp="1"/>
          </p:cNvSpPr>
          <p:nvPr>
            <p:ph type="body" idx="1"/>
          </p:nvPr>
        </p:nvSpPr>
        <p:spPr/>
        <p:txBody>
          <a:bodyPr/>
          <a:lstStyle/>
          <a:p>
            <a:pPr marL="0" indent="0">
              <a:buNone/>
            </a:pPr>
            <a:r>
              <a:rPr lang="en-US" sz="2400" dirty="0">
                <a:latin typeface="+mn-lt"/>
              </a:rPr>
              <a:t>Always using the unary scope resolution operator (</a:t>
            </a:r>
            <a:r>
              <a:rPr lang="en-US" sz="2400" dirty="0">
                <a:latin typeface="Consolas" panose="020B0609020204030204" pitchFamily="49" charset="0"/>
              </a:rPr>
              <a:t>::</a:t>
            </a:r>
            <a:r>
              <a:rPr lang="en-US" sz="2400" dirty="0">
                <a:latin typeface="+mn-lt"/>
              </a:rPr>
              <a:t>) to refer to global variables (even </a:t>
            </a:r>
            <a:r>
              <a:rPr lang="en-US" sz="2400" dirty="0" smtClean="0">
                <a:latin typeface="+mn-lt"/>
              </a:rPr>
              <a:t>if there </a:t>
            </a:r>
            <a:r>
              <a:rPr lang="en-US" sz="2400" dirty="0">
                <a:latin typeface="+mn-lt"/>
              </a:rPr>
              <a:t>is no collision with a local-variable name) makes it clear that you’re intending </a:t>
            </a:r>
            <a:r>
              <a:rPr lang="en-US" sz="2400" dirty="0" smtClean="0">
                <a:latin typeface="+mn-lt"/>
              </a:rPr>
              <a:t>to access </a:t>
            </a:r>
            <a:r>
              <a:rPr lang="en-US" sz="2400" dirty="0">
                <a:latin typeface="+mn-lt"/>
              </a:rPr>
              <a:t>a global variable rather than a local variable.</a:t>
            </a:r>
          </a:p>
        </p:txBody>
      </p:sp>
    </p:spTree>
    <p:extLst>
      <p:ext uri="{BB962C8B-B14F-4D97-AF65-F5344CB8AC3E}">
        <p14:creationId xmlns:p14="http://schemas.microsoft.com/office/powerpoint/2010/main" val="358710714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Software Engineering Observation 6.10</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Always using the unary scope resolution operator (</a:t>
            </a:r>
            <a:r>
              <a:rPr lang="en-US" sz="2400" dirty="0">
                <a:latin typeface="Consolas" panose="020B0609020204030204" pitchFamily="49" charset="0"/>
              </a:rPr>
              <a:t>::</a:t>
            </a:r>
            <a:r>
              <a:rPr lang="en-US" sz="2400" dirty="0">
                <a:latin typeface="+mn-lt"/>
              </a:rPr>
              <a:t>) to refer to global variables </a:t>
            </a:r>
            <a:r>
              <a:rPr lang="en-US" sz="2400" dirty="0" smtClean="0">
                <a:latin typeface="+mn-lt"/>
              </a:rPr>
              <a:t>makes programs </a:t>
            </a:r>
            <a:r>
              <a:rPr lang="en-US" sz="2400" dirty="0">
                <a:latin typeface="+mn-lt"/>
              </a:rPr>
              <a:t>easier to modify by reducing the risk of name collisions with nonglobal variables.</a:t>
            </a:r>
          </a:p>
        </p:txBody>
      </p:sp>
    </p:spTree>
    <p:extLst>
      <p:ext uri="{BB962C8B-B14F-4D97-AF65-F5344CB8AC3E}">
        <p14:creationId xmlns:p14="http://schemas.microsoft.com/office/powerpoint/2010/main" val="363641368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Error-Prevention Tip 6.10</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Always using the unary scope resolution operator (</a:t>
            </a:r>
            <a:r>
              <a:rPr lang="en-US" sz="2400" dirty="0">
                <a:latin typeface="Consolas" panose="020B0609020204030204" pitchFamily="49" charset="0"/>
              </a:rPr>
              <a:t>::</a:t>
            </a:r>
            <a:r>
              <a:rPr lang="en-US" sz="2400" dirty="0">
                <a:latin typeface="+mn-lt"/>
              </a:rPr>
              <a:t>) to refer to a global variable </a:t>
            </a:r>
            <a:r>
              <a:rPr lang="en-US" sz="2400" dirty="0" smtClean="0">
                <a:latin typeface="+mn-lt"/>
              </a:rPr>
              <a:t>eliminates logic </a:t>
            </a:r>
            <a:r>
              <a:rPr lang="en-US" sz="2400" dirty="0">
                <a:latin typeface="+mn-lt"/>
              </a:rPr>
              <a:t>errors that might occur if a nonglobal variable hides the global variable.</a:t>
            </a:r>
          </a:p>
        </p:txBody>
      </p:sp>
    </p:spTree>
    <p:extLst>
      <p:ext uri="{BB962C8B-B14F-4D97-AF65-F5344CB8AC3E}">
        <p14:creationId xmlns:p14="http://schemas.microsoft.com/office/powerpoint/2010/main" val="203906752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Error-Prevention Tip 6.11</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Avoid using variables of the same name for different purposes in a program. Although </a:t>
            </a:r>
            <a:r>
              <a:rPr lang="en-US" sz="2400" dirty="0" smtClean="0">
                <a:latin typeface="+mn-lt"/>
              </a:rPr>
              <a:t>this is </a:t>
            </a:r>
            <a:r>
              <a:rPr lang="en-US" sz="2400" dirty="0">
                <a:latin typeface="+mn-lt"/>
              </a:rPr>
              <a:t>allowed in various circumstances, it can lead to errors.</a:t>
            </a:r>
          </a:p>
        </p:txBody>
      </p:sp>
    </p:spTree>
    <p:extLst>
      <p:ext uri="{BB962C8B-B14F-4D97-AF65-F5344CB8AC3E}">
        <p14:creationId xmlns:p14="http://schemas.microsoft.com/office/powerpoint/2010/main" val="295616022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6.16 Function Overloading </a:t>
            </a:r>
            <a:r>
              <a:rPr lang="en-US" sz="2000" b="0" kern="1200" dirty="0" smtClean="0">
                <a:latin typeface="Times New Roman" panose="02020603050405020304" pitchFamily="18" charset="0"/>
                <a:ea typeface="+mj-ea"/>
                <a:cs typeface="+mj-cs"/>
              </a:rPr>
              <a:t>(1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C++ enables several functions of the same name to be defined, as long as they have different signatures.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This is called </a:t>
            </a:r>
            <a:r>
              <a:rPr lang="en-US" altLang="en-US" sz="2400" b="1" kern="1200" dirty="0">
                <a:solidFill>
                  <a:srgbClr val="000000"/>
                </a:solidFill>
                <a:latin typeface="Arial (Body)"/>
                <a:ea typeface="+mn-ea"/>
                <a:cs typeface="+mn-cs"/>
              </a:rPr>
              <a:t>function overloading</a:t>
            </a:r>
            <a:r>
              <a:rPr lang="en-US" alt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C++ compiler selects the proper function to call by examining the number, types and order of the arguments in the call.</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Function overloading is used to create several functions of the </a:t>
            </a:r>
            <a:r>
              <a:rPr lang="en-US" altLang="en-US" sz="2400" b="1" kern="1200" dirty="0">
                <a:solidFill>
                  <a:srgbClr val="000000"/>
                </a:solidFill>
                <a:latin typeface="Arial (Body)"/>
                <a:ea typeface="+mn-ea"/>
                <a:cs typeface="+mn-cs"/>
              </a:rPr>
              <a:t>same</a:t>
            </a:r>
            <a:r>
              <a:rPr lang="en-US" altLang="en-US" sz="2400" kern="1200" dirty="0">
                <a:solidFill>
                  <a:srgbClr val="000000"/>
                </a:solidFill>
                <a:latin typeface="Arial (Body)"/>
                <a:ea typeface="+mn-ea"/>
                <a:cs typeface="+mn-cs"/>
              </a:rPr>
              <a:t> name that perform similar tasks, but on different data types.</a:t>
            </a:r>
          </a:p>
        </p:txBody>
      </p:sp>
    </p:spTree>
    <p:extLst>
      <p:ext uri="{BB962C8B-B14F-4D97-AF65-F5344CB8AC3E}">
        <p14:creationId xmlns:p14="http://schemas.microsoft.com/office/powerpoint/2010/main" val="196567797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Good Programming Practice 6.6</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Overloading functions that perform closely related tasks can make programs more </a:t>
            </a:r>
            <a:r>
              <a:rPr lang="en-US" sz="2400" dirty="0" smtClean="0">
                <a:latin typeface="+mn-lt"/>
              </a:rPr>
              <a:t>readable and </a:t>
            </a:r>
            <a:r>
              <a:rPr lang="en-US" sz="2400" dirty="0">
                <a:latin typeface="+mn-lt"/>
              </a:rPr>
              <a:t>understandable.</a:t>
            </a:r>
          </a:p>
        </p:txBody>
      </p:sp>
    </p:spTree>
    <p:extLst>
      <p:ext uri="{BB962C8B-B14F-4D97-AF65-F5344CB8AC3E}">
        <p14:creationId xmlns:p14="http://schemas.microsoft.com/office/powerpoint/2010/main" val="21330633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6.3 Math Library </a:t>
            </a:r>
            <a:r>
              <a:rPr lang="en-US" dirty="0" smtClean="0"/>
              <a:t>Functions </a:t>
            </a:r>
            <a:r>
              <a:rPr lang="en-US" sz="2000" b="0" dirty="0" smtClean="0"/>
              <a:t>(1 of 2)</a:t>
            </a:r>
            <a:endParaRPr lang="en-US" sz="2000" b="0" dirty="0"/>
          </a:p>
        </p:txBody>
      </p:sp>
      <p:sp>
        <p:nvSpPr>
          <p:cNvPr id="5" name="Text Placeholder 4"/>
          <p:cNvSpPr>
            <a:spLocks noGrp="1"/>
          </p:cNvSpPr>
          <p:nvPr>
            <p:ph type="body" idx="1"/>
          </p:nvPr>
        </p:nvSpPr>
        <p:spPr/>
        <p:txBody>
          <a:bodyPr/>
          <a:lstStyle/>
          <a:p>
            <a:r>
              <a:rPr lang="en-US" sz="2400" dirty="0">
                <a:latin typeface="+mn-lt"/>
              </a:rPr>
              <a:t>Sometimes functions are </a:t>
            </a:r>
            <a:r>
              <a:rPr lang="en-US" sz="2400" b="1" dirty="0">
                <a:latin typeface="+mn-lt"/>
              </a:rPr>
              <a:t>not</a:t>
            </a:r>
            <a:r>
              <a:rPr lang="en-US" sz="2400" dirty="0">
                <a:latin typeface="+mn-lt"/>
              </a:rPr>
              <a:t> members of a class.</a:t>
            </a:r>
          </a:p>
          <a:p>
            <a:pPr lvl="1"/>
            <a:r>
              <a:rPr lang="en-US" sz="2400" dirty="0">
                <a:latin typeface="+mn-lt"/>
              </a:rPr>
              <a:t>Called </a:t>
            </a:r>
            <a:r>
              <a:rPr lang="en-US" sz="2400" b="1" dirty="0">
                <a:latin typeface="+mn-lt"/>
              </a:rPr>
              <a:t>global functions</a:t>
            </a:r>
            <a:r>
              <a:rPr lang="en-US" sz="2400" dirty="0">
                <a:latin typeface="+mn-lt"/>
              </a:rPr>
              <a:t>.</a:t>
            </a:r>
          </a:p>
          <a:p>
            <a:r>
              <a:rPr lang="en-US" sz="2400" dirty="0">
                <a:latin typeface="+mn-lt"/>
              </a:rPr>
              <a:t>The </a:t>
            </a:r>
            <a:r>
              <a:rPr lang="en-US" sz="2400" dirty="0">
                <a:latin typeface="Consolas" panose="020B0609020204030204" pitchFamily="49" charset="0"/>
              </a:rPr>
              <a:t>&lt;cmath&gt;</a:t>
            </a:r>
            <a:r>
              <a:rPr lang="en-US" sz="2400" dirty="0">
                <a:latin typeface="+mn-lt"/>
              </a:rPr>
              <a:t> header provides a collection of functions that enable you to perform common mathematical calculations.</a:t>
            </a:r>
          </a:p>
          <a:p>
            <a:r>
              <a:rPr lang="en-US" sz="2400" dirty="0">
                <a:latin typeface="+mn-lt"/>
              </a:rPr>
              <a:t>All functions in the </a:t>
            </a:r>
            <a:r>
              <a:rPr lang="en-US" sz="2400" dirty="0">
                <a:latin typeface="Consolas" panose="020B0609020204030204" pitchFamily="49" charset="0"/>
              </a:rPr>
              <a:t>&lt;cmath&gt;</a:t>
            </a:r>
            <a:r>
              <a:rPr lang="en-US" sz="2400" dirty="0">
                <a:latin typeface="+mn-lt"/>
              </a:rPr>
              <a:t> header are global functions—therefore, each is called simply by specifying the name of the function followed by parentheses containing the function’s arguments.</a:t>
            </a:r>
          </a:p>
        </p:txBody>
      </p:sp>
    </p:spTree>
    <p:extLst>
      <p:ext uri="{BB962C8B-B14F-4D97-AF65-F5344CB8AC3E}">
        <p14:creationId xmlns:p14="http://schemas.microsoft.com/office/powerpoint/2010/main" val="355318764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6.16 Function Overloading </a:t>
            </a:r>
            <a:r>
              <a:rPr lang="en-US" sz="2000" b="0" kern="1200" dirty="0" smtClean="0">
                <a:latin typeface="Times New Roman" panose="02020603050405020304" pitchFamily="18" charset="0"/>
                <a:ea typeface="+mj-ea"/>
                <a:cs typeface="+mj-cs"/>
              </a:rPr>
              <a:t>(2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Figure 6.20 uses overloaded square functions to calculate the square of an </a:t>
            </a:r>
            <a:r>
              <a:rPr lang="en-US" altLang="en-US" sz="2400" kern="1200" dirty="0">
                <a:solidFill>
                  <a:srgbClr val="000000"/>
                </a:solidFill>
                <a:latin typeface="Consolas" panose="020B0609020204030204" pitchFamily="49" charset="0"/>
                <a:ea typeface="+mn-ea"/>
                <a:cs typeface="+mn-cs"/>
              </a:rPr>
              <a:t>int</a:t>
            </a:r>
            <a:r>
              <a:rPr lang="en-US" altLang="en-US" sz="2400" kern="1200" dirty="0">
                <a:solidFill>
                  <a:srgbClr val="000000"/>
                </a:solidFill>
                <a:latin typeface="Arial (Body)"/>
                <a:ea typeface="+mn-ea"/>
                <a:cs typeface="+mn-cs"/>
              </a:rPr>
              <a:t> and the square of a </a:t>
            </a:r>
            <a:r>
              <a:rPr lang="en-US" altLang="en-US" sz="2400" kern="1200" dirty="0">
                <a:solidFill>
                  <a:srgbClr val="000000"/>
                </a:solidFill>
                <a:latin typeface="Consolas" panose="020B0609020204030204" pitchFamily="49" charset="0"/>
                <a:ea typeface="+mn-ea"/>
                <a:cs typeface="+mn-cs"/>
              </a:rPr>
              <a:t>double</a:t>
            </a:r>
            <a:r>
              <a:rPr lang="en-US" alt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136013721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sz="3000" dirty="0"/>
              <a:t>Figure </a:t>
            </a:r>
            <a:r>
              <a:rPr lang="en-US" sz="3000" dirty="0" smtClean="0"/>
              <a:t>6.20 </a:t>
            </a:r>
            <a:r>
              <a:rPr lang="en-US" sz="3000" dirty="0"/>
              <a:t>Overloaded </a:t>
            </a:r>
            <a:r>
              <a:rPr lang="en-US" sz="3000" dirty="0" smtClean="0">
                <a:latin typeface="Consolas" panose="020B0609020204030204" pitchFamily="49" charset="0"/>
              </a:rPr>
              <a:t>square</a:t>
            </a:r>
            <a:r>
              <a:rPr lang="en-US" sz="3000" dirty="0" smtClean="0"/>
              <a:t> Functions </a:t>
            </a:r>
            <a:r>
              <a:rPr lang="en-US" sz="2000" b="0" dirty="0" smtClean="0"/>
              <a:t>(1 of 2)</a:t>
            </a:r>
            <a:endParaRPr lang="en-US" sz="2000" b="0" dirty="0"/>
          </a:p>
        </p:txBody>
      </p:sp>
      <p:pic>
        <p:nvPicPr>
          <p:cNvPr id="6" name="Picture 5" descr="Computer code. The code has 23 lines. The lines read as follows. Line 1. forward slash forward slash Fig period 6 period 20 colon fig06 underscore 20 period c p p. Line 2. forward slash forward slash Overloaded square functions period. Line 3. hash include left angle bracket i o stream right angle bracket. Line 4. using namespace s t d semicolon. Line 5. blank. Line 6. forward slash forward slash function square for i n t values. Line 7. i n t square left parenthesis i n t, x right parenthesis left brace. Line 8, indented once. c out left angle bracket left angle bracket double quote square of integer double quote left angle bracket left angle bracket x left angle bracket left angle bracket double quote is double quote semicolon. Line 9, indented once. return x asterisk x semicolon. Line 10. right brace. Line 11. blank. Line 12. forward slash forward slash function square for double values. Line 13. double square left parenthesis double y right parenthesis left brace. Line 14, indented once. c out left angle bracket left angle bracket double quote square of double double quote left angle bracket left angle bracket y left angle bracket left angle bracket double quote is double quote semicolon. Line 15, indented once. return y asterisk y semicolon. Line 16. right brace. Line 17. blank. Line 18. i n t main left parenthesis right parenthesis left brace. Line 19, indented once. c out left angle bracket left angle bracket square left parenthesis 7 right parenthesis semicolon forward slash forward slash calls i n t version. Line 20, indented once. c out left angle bracket left angle bracket end l semicolon. Line 21, indented once. c out left angle bracket left angle bracket square left parenthesis 7 period 5 right parenthesis semicolon forward slash forward slash calls double version. Line 22, indented once. c out left angle bracket left angle bracket end l semicolon. Line 2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076" y="1673030"/>
            <a:ext cx="7133849" cy="4435881"/>
          </a:xfrm>
          <a:prstGeom prst="rect">
            <a:avLst/>
          </a:prstGeom>
        </p:spPr>
      </p:pic>
    </p:spTree>
    <p:extLst>
      <p:ext uri="{BB962C8B-B14F-4D97-AF65-F5344CB8AC3E}">
        <p14:creationId xmlns:p14="http://schemas.microsoft.com/office/powerpoint/2010/main" val="38808206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sz="3000" dirty="0"/>
              <a:t>Figure </a:t>
            </a:r>
            <a:r>
              <a:rPr lang="en-US" sz="3000" dirty="0" smtClean="0"/>
              <a:t>6.20 </a:t>
            </a:r>
            <a:r>
              <a:rPr lang="en-US" sz="3000" dirty="0"/>
              <a:t>Overloaded </a:t>
            </a:r>
            <a:r>
              <a:rPr lang="en-US" sz="3000" dirty="0" smtClean="0">
                <a:latin typeface="Consolas" panose="020B0609020204030204" pitchFamily="49" charset="0"/>
              </a:rPr>
              <a:t>square</a:t>
            </a:r>
            <a:r>
              <a:rPr lang="en-US" sz="3000" dirty="0" smtClean="0"/>
              <a:t> Functions </a:t>
            </a:r>
            <a:r>
              <a:rPr lang="en-US" sz="2000" b="0" dirty="0" smtClean="0"/>
              <a:t>(2 </a:t>
            </a:r>
            <a:r>
              <a:rPr lang="en-US" sz="2000" b="0" dirty="0"/>
              <a:t>of 2)</a:t>
            </a:r>
            <a:endParaRPr lang="en-US" sz="2000" dirty="0"/>
          </a:p>
        </p:txBody>
      </p:sp>
      <p:pic>
        <p:nvPicPr>
          <p:cNvPr id="6" name="Picture 5" descr="Computer code output has 2 lines. The lines read as follows. Line 1. Square of integer 7 is 49. Line 2. Square of double 7.5 is 56.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462" y="2276774"/>
            <a:ext cx="7907076" cy="765204"/>
          </a:xfrm>
          <a:prstGeom prst="rect">
            <a:avLst/>
          </a:prstGeom>
        </p:spPr>
      </p:pic>
    </p:spTree>
    <p:extLst>
      <p:ext uri="{BB962C8B-B14F-4D97-AF65-F5344CB8AC3E}">
        <p14:creationId xmlns:p14="http://schemas.microsoft.com/office/powerpoint/2010/main" val="93196065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6.16 Function Overloading </a:t>
            </a:r>
            <a:r>
              <a:rPr lang="en-US" sz="2000" b="0" kern="1200" dirty="0" smtClean="0">
                <a:latin typeface="Times New Roman" panose="02020603050405020304" pitchFamily="18" charset="0"/>
                <a:ea typeface="+mj-ea"/>
                <a:cs typeface="+mj-cs"/>
              </a:rPr>
              <a:t>(3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fontAlgn="base">
              <a:spcAft>
                <a:spcPct val="0"/>
              </a:spcAft>
              <a:buNone/>
              <a:tabLst/>
              <a:defRPr/>
            </a:pPr>
            <a:r>
              <a:rPr lang="en-US" sz="1800" b="1" kern="1200" dirty="0">
                <a:solidFill>
                  <a:srgbClr val="000000"/>
                </a:solidFill>
                <a:latin typeface="Arial (Body)"/>
                <a:ea typeface="+mn-ea"/>
                <a:cs typeface="+mn-cs"/>
              </a:rPr>
              <a:t>How the Compiler Differentiates Among Overloaded </a:t>
            </a:r>
            <a:r>
              <a:rPr lang="en-US" sz="1800" b="1" kern="1200" dirty="0" smtClean="0">
                <a:solidFill>
                  <a:srgbClr val="000000"/>
                </a:solidFill>
                <a:latin typeface="Arial (Body)"/>
                <a:ea typeface="+mn-ea"/>
                <a:cs typeface="+mn-cs"/>
              </a:rPr>
              <a:t>Functions</a:t>
            </a:r>
            <a:endParaRPr lang="en-US" sz="1800" b="1"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1800" kern="1200" dirty="0">
                <a:solidFill>
                  <a:srgbClr val="000000"/>
                </a:solidFill>
                <a:latin typeface="Arial (Body)"/>
                <a:ea typeface="+mn-ea"/>
                <a:cs typeface="+mn-cs"/>
              </a:rPr>
              <a:t>Overloaded functions are distinguished by their signatures.</a:t>
            </a:r>
          </a:p>
          <a:p>
            <a:pPr marL="255651" lvl="0" indent="-255651" fontAlgn="base">
              <a:spcAft>
                <a:spcPct val="0"/>
              </a:spcAft>
              <a:buFont typeface="Arial" panose="020B0604020202020204" pitchFamily="34" charset="0"/>
              <a:buChar char="•"/>
              <a:tabLst/>
              <a:defRPr/>
            </a:pPr>
            <a:r>
              <a:rPr lang="en-US" sz="1800" kern="1200" dirty="0">
                <a:solidFill>
                  <a:srgbClr val="000000"/>
                </a:solidFill>
                <a:latin typeface="Arial (Body)"/>
                <a:ea typeface="+mn-ea"/>
                <a:cs typeface="+mn-cs"/>
              </a:rPr>
              <a:t>A signature is a combination of a function’s name and its parameter types (in order).</a:t>
            </a:r>
          </a:p>
          <a:p>
            <a:pPr marL="255651" lvl="0" indent="-255651" fontAlgn="base">
              <a:spcAft>
                <a:spcPct val="0"/>
              </a:spcAft>
              <a:buFont typeface="Arial" panose="020B0604020202020204" pitchFamily="34" charset="0"/>
              <a:buChar char="•"/>
              <a:tabLst/>
              <a:defRPr/>
            </a:pPr>
            <a:r>
              <a:rPr lang="en-US" sz="1800" kern="1200" dirty="0">
                <a:solidFill>
                  <a:srgbClr val="000000"/>
                </a:solidFill>
                <a:latin typeface="Arial (Body)"/>
                <a:ea typeface="+mn-ea"/>
                <a:cs typeface="+mn-cs"/>
              </a:rPr>
              <a:t>The compiler encodes each function identifier with the types of its parameters (sometimes referred to as </a:t>
            </a:r>
            <a:r>
              <a:rPr lang="en-US" sz="1800" b="1" kern="1200" dirty="0">
                <a:solidFill>
                  <a:srgbClr val="000000"/>
                </a:solidFill>
                <a:latin typeface="Arial (Body)"/>
                <a:ea typeface="+mn-ea"/>
                <a:cs typeface="+mn-cs"/>
              </a:rPr>
              <a:t>name mangling </a:t>
            </a:r>
            <a:r>
              <a:rPr lang="en-US" sz="1800" kern="1200" dirty="0">
                <a:solidFill>
                  <a:srgbClr val="000000"/>
                </a:solidFill>
                <a:latin typeface="Arial (Body)"/>
                <a:ea typeface="+mn-ea"/>
                <a:cs typeface="+mn-cs"/>
              </a:rPr>
              <a:t>or </a:t>
            </a:r>
            <a:r>
              <a:rPr lang="en-US" sz="1800" b="1" kern="1200" dirty="0">
                <a:solidFill>
                  <a:srgbClr val="000000"/>
                </a:solidFill>
                <a:latin typeface="Arial (Body)"/>
                <a:ea typeface="+mn-ea"/>
                <a:cs typeface="+mn-cs"/>
              </a:rPr>
              <a:t>name decoration</a:t>
            </a:r>
            <a:r>
              <a:rPr lang="en-US" sz="1800" kern="1200" dirty="0">
                <a:solidFill>
                  <a:srgbClr val="000000"/>
                </a:solidFill>
                <a:latin typeface="Arial (Body)"/>
                <a:ea typeface="+mn-ea"/>
                <a:cs typeface="+mn-cs"/>
              </a:rPr>
              <a:t>) to enable </a:t>
            </a:r>
            <a:r>
              <a:rPr lang="en-US" sz="1800" b="1" kern="1200" dirty="0">
                <a:solidFill>
                  <a:srgbClr val="000000"/>
                </a:solidFill>
                <a:latin typeface="Arial (Body)"/>
                <a:ea typeface="+mn-ea"/>
                <a:cs typeface="+mn-cs"/>
              </a:rPr>
              <a:t>type-safe linkage</a:t>
            </a:r>
            <a:r>
              <a:rPr lang="en-US" sz="1800" kern="1200" dirty="0">
                <a:solidFill>
                  <a:srgbClr val="000000"/>
                </a:solidFill>
                <a:latin typeface="Arial (Body)"/>
                <a:ea typeface="+mn-ea"/>
                <a:cs typeface="+mn-cs"/>
              </a:rPr>
              <a:t>.</a:t>
            </a:r>
          </a:p>
          <a:p>
            <a:pPr marL="741553" lvl="1" indent="-284353" fontAlgn="base">
              <a:spcAft>
                <a:spcPct val="0"/>
              </a:spcAft>
              <a:buFont typeface="Arial" panose="020B0604020202020204" pitchFamily="34" charset="0"/>
              <a:buChar char="–"/>
              <a:defRPr/>
            </a:pPr>
            <a:r>
              <a:rPr lang="en-US" sz="1800" kern="1200" dirty="0">
                <a:solidFill>
                  <a:srgbClr val="000000"/>
                </a:solidFill>
                <a:latin typeface="Arial (Body)"/>
                <a:ea typeface="+mn-ea"/>
                <a:cs typeface="+mn-cs"/>
              </a:rPr>
              <a:t>Ensures that the proper overloaded function is called and that the types of the arguments conform to the types of the parameters.</a:t>
            </a:r>
          </a:p>
          <a:p>
            <a:pPr marL="255651" lvl="0" indent="-255651" fontAlgn="base">
              <a:spcAft>
                <a:spcPct val="0"/>
              </a:spcAft>
              <a:buFont typeface="Arial" panose="020B0604020202020204" pitchFamily="34" charset="0"/>
              <a:buChar char="•"/>
              <a:tabLst/>
              <a:defRPr/>
            </a:pPr>
            <a:r>
              <a:rPr lang="en-US" sz="1800" kern="1200" dirty="0">
                <a:solidFill>
                  <a:srgbClr val="000000"/>
                </a:solidFill>
                <a:latin typeface="Arial (Body)"/>
                <a:ea typeface="+mn-ea"/>
                <a:cs typeface="+mn-cs"/>
              </a:rPr>
              <a:t>Figure 6.21 was compiled with </a:t>
            </a:r>
            <a:r>
              <a:rPr lang="en-US" sz="1800" kern="1200" dirty="0" smtClean="0">
                <a:solidFill>
                  <a:srgbClr val="000000"/>
                </a:solidFill>
                <a:latin typeface="Arial (Body)"/>
                <a:ea typeface="+mn-ea"/>
                <a:cs typeface="+mn-cs"/>
              </a:rPr>
              <a:t>G</a:t>
            </a:r>
            <a:r>
              <a:rPr lang="en-US" sz="100" kern="1200" dirty="0" smtClean="0">
                <a:solidFill>
                  <a:srgbClr val="000000"/>
                </a:solidFill>
                <a:latin typeface="Arial (Body)"/>
                <a:ea typeface="+mn-ea"/>
                <a:cs typeface="+mn-cs"/>
              </a:rPr>
              <a:t> </a:t>
            </a:r>
            <a:r>
              <a:rPr lang="en-US" sz="1800" kern="1200" dirty="0" smtClean="0">
                <a:solidFill>
                  <a:srgbClr val="000000"/>
                </a:solidFill>
                <a:latin typeface="Arial (Body)"/>
                <a:ea typeface="+mn-ea"/>
                <a:cs typeface="+mn-cs"/>
              </a:rPr>
              <a:t>N</a:t>
            </a:r>
            <a:r>
              <a:rPr lang="en-US" sz="100" kern="1200" dirty="0" smtClean="0">
                <a:solidFill>
                  <a:srgbClr val="000000"/>
                </a:solidFill>
                <a:latin typeface="Arial (Body)"/>
                <a:ea typeface="+mn-ea"/>
                <a:cs typeface="+mn-cs"/>
              </a:rPr>
              <a:t> </a:t>
            </a:r>
            <a:r>
              <a:rPr lang="en-US" sz="1800" kern="1200" dirty="0" smtClean="0">
                <a:solidFill>
                  <a:srgbClr val="000000"/>
                </a:solidFill>
                <a:latin typeface="Arial (Body)"/>
                <a:ea typeface="+mn-ea"/>
                <a:cs typeface="+mn-cs"/>
              </a:rPr>
              <a:t>U C++.</a:t>
            </a:r>
            <a:endParaRPr lang="en-US" sz="18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1800" kern="1200" dirty="0">
                <a:solidFill>
                  <a:srgbClr val="000000"/>
                </a:solidFill>
                <a:latin typeface="Arial (Body)"/>
                <a:ea typeface="+mn-ea"/>
                <a:cs typeface="+mn-cs"/>
              </a:rPr>
              <a:t>Rather than showing the execution output of the program, we show the mangled function names produced in assembly language by </a:t>
            </a:r>
            <a:r>
              <a:rPr lang="en-US" sz="1800" kern="1200" dirty="0" smtClean="0">
                <a:solidFill>
                  <a:srgbClr val="000000"/>
                </a:solidFill>
                <a:latin typeface="Arial (Body)"/>
                <a:ea typeface="+mn-ea"/>
                <a:cs typeface="+mn-cs"/>
              </a:rPr>
              <a:t>G</a:t>
            </a:r>
            <a:r>
              <a:rPr lang="en-US" sz="100" kern="1200" dirty="0" smtClean="0">
                <a:solidFill>
                  <a:srgbClr val="000000"/>
                </a:solidFill>
                <a:latin typeface="Arial (Body)"/>
                <a:ea typeface="+mn-ea"/>
                <a:cs typeface="+mn-cs"/>
              </a:rPr>
              <a:t> </a:t>
            </a:r>
            <a:r>
              <a:rPr lang="en-US" sz="1800" kern="1200" dirty="0" smtClean="0">
                <a:solidFill>
                  <a:srgbClr val="000000"/>
                </a:solidFill>
                <a:latin typeface="Arial (Body)"/>
                <a:ea typeface="+mn-ea"/>
                <a:cs typeface="+mn-cs"/>
              </a:rPr>
              <a:t>N</a:t>
            </a:r>
            <a:r>
              <a:rPr lang="en-US" sz="100" kern="1200" dirty="0" smtClean="0">
                <a:solidFill>
                  <a:srgbClr val="000000"/>
                </a:solidFill>
                <a:latin typeface="Arial (Body)"/>
                <a:ea typeface="+mn-ea"/>
                <a:cs typeface="+mn-cs"/>
              </a:rPr>
              <a:t> </a:t>
            </a:r>
            <a:r>
              <a:rPr lang="en-US" sz="1800" kern="1200" dirty="0" smtClean="0">
                <a:solidFill>
                  <a:srgbClr val="000000"/>
                </a:solidFill>
                <a:latin typeface="Arial (Body)"/>
                <a:ea typeface="+mn-ea"/>
                <a:cs typeface="+mn-cs"/>
              </a:rPr>
              <a:t>U C++.</a:t>
            </a:r>
            <a:endParaRPr lang="en-US" sz="1800" kern="1200" dirty="0">
              <a:solidFill>
                <a:srgbClr val="000000"/>
              </a:solidFill>
              <a:latin typeface="Arial (Body)"/>
              <a:ea typeface="+mn-ea"/>
              <a:cs typeface="+mn-cs"/>
            </a:endParaRPr>
          </a:p>
        </p:txBody>
      </p:sp>
    </p:spTree>
    <p:extLst>
      <p:ext uri="{BB962C8B-B14F-4D97-AF65-F5344CB8AC3E}">
        <p14:creationId xmlns:p14="http://schemas.microsoft.com/office/powerpoint/2010/main" val="30067688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sz="3200" dirty="0"/>
              <a:t>Figure </a:t>
            </a:r>
            <a:r>
              <a:rPr lang="en-US" sz="3200" dirty="0" smtClean="0"/>
              <a:t>6.21 </a:t>
            </a:r>
            <a:r>
              <a:rPr lang="en-US" sz="3200" dirty="0"/>
              <a:t>Name Mangling to Enable Type-Safe </a:t>
            </a:r>
            <a:r>
              <a:rPr lang="en-US" sz="3200" dirty="0" smtClean="0"/>
              <a:t>Linkage </a:t>
            </a:r>
            <a:r>
              <a:rPr lang="en-US" sz="2000" b="0" dirty="0" smtClean="0"/>
              <a:t>(1 of 2)</a:t>
            </a:r>
            <a:endParaRPr lang="en-US" sz="2000" b="0" dirty="0"/>
          </a:p>
        </p:txBody>
      </p:sp>
      <p:pic>
        <p:nvPicPr>
          <p:cNvPr id="6" name="Picture 5" descr="Computer code has 24 lines. The lines read as follows. Line 1. forward slash forward slash Fig period 6 period 21 colon fig06 underscore 21 period c p p. Line 2. forward slash forward slash Name mangling to enable type hyphen safe linkage period. Line 3. blank. Line 4. forward slash forward slash function square for i n t values. Line 5. i n t square left parenthesis i n t, x right parenthesis left brace. Line 6, indented once. return x asterisk x semicolon. Line 7. right brace. Line 8. blank. Line 9. forward slash forward slash function square for double values. Line 10. double square left parenthesis double y right parenthesis left brace. Line 11, indented once. return y asterisk y semicolon. Line 12. right brace. Line 13. blank. Line 14. forward slash forward slash function that receives arguments of types. Line 15. 15 forward slash forward slash i n t comma float comma c h a r and i n t ampersand. Line 16. void nothing1 left parenthesis i n t a comma float b comma c h a r c comma i n t ampersand d right parenthesis left brace right brace. Line 17. blank. Line 18. forward slash forward slash function that receives arguments of types. Line 19. 19 forward slash forward slash c h a r comma i n t comma float ampersand and double ampersand. Line 20. i n t nothing2 left parenthesis c h a r a comma i n t, b comma float ampersand c comma double ampersand d right parenthesis left brace. Line 21. return 0 semicolon. Line 22. right brace. Line 23. blank. Line 24. i n t main left parenthesis right parenthesis left bra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194" y="1651775"/>
            <a:ext cx="6787613" cy="4440282"/>
          </a:xfrm>
          <a:prstGeom prst="rect">
            <a:avLst/>
          </a:prstGeom>
        </p:spPr>
      </p:pic>
    </p:spTree>
    <p:extLst>
      <p:ext uri="{BB962C8B-B14F-4D97-AF65-F5344CB8AC3E}">
        <p14:creationId xmlns:p14="http://schemas.microsoft.com/office/powerpoint/2010/main" val="309093842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sz="3200" dirty="0" smtClean="0"/>
              <a:t>Figure 6.21 Name Mangling to Enable Type-Safe Linkage </a:t>
            </a:r>
            <a:r>
              <a:rPr lang="en-US" sz="2000" b="0" dirty="0" smtClean="0"/>
              <a:t>(2 </a:t>
            </a:r>
            <a:r>
              <a:rPr lang="en-US" sz="2000" b="0" dirty="0"/>
              <a:t>of 2)</a:t>
            </a:r>
            <a:endParaRPr lang="en-US" sz="2000" dirty="0"/>
          </a:p>
        </p:txBody>
      </p:sp>
      <p:pic>
        <p:nvPicPr>
          <p:cNvPr id="6" name="Picture 5" descr="Computer code output has 5 lines. The lines read as follows. Line 1. Underscore Z 6 square i. Line 2. Underscore Z 6 squared. Line 3. Underscore Z 8 nothing 2 c i R f r d. Line 4. Z 8 nothing 2 c I R f R d. Line 5. Mai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06" y="2095818"/>
            <a:ext cx="7828788" cy="1369048"/>
          </a:xfrm>
          <a:prstGeom prst="rect">
            <a:avLst/>
          </a:prstGeom>
        </p:spPr>
      </p:pic>
    </p:spTree>
    <p:extLst>
      <p:ext uri="{BB962C8B-B14F-4D97-AF65-F5344CB8AC3E}">
        <p14:creationId xmlns:p14="http://schemas.microsoft.com/office/powerpoint/2010/main" val="364371455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6.16 Function Overloading </a:t>
            </a:r>
            <a:r>
              <a:rPr lang="en-US" sz="2000" b="0" kern="1200" dirty="0" smtClean="0">
                <a:latin typeface="Times New Roman" panose="02020603050405020304" pitchFamily="18" charset="0"/>
                <a:ea typeface="+mj-ea"/>
                <a:cs typeface="+mj-cs"/>
              </a:rPr>
              <a:t>(4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For </a:t>
            </a:r>
            <a:r>
              <a:rPr lang="en-US" sz="2000" kern="1200" dirty="0" smtClean="0">
                <a:solidFill>
                  <a:srgbClr val="000000"/>
                </a:solidFill>
                <a:latin typeface="Arial (Body)"/>
                <a:ea typeface="+mn-ea"/>
                <a:cs typeface="+mn-cs"/>
              </a:rPr>
              <a:t>G</a:t>
            </a:r>
            <a:r>
              <a:rPr lang="en-US" sz="100" kern="1200" dirty="0" smtClean="0">
                <a:solidFill>
                  <a:srgbClr val="000000"/>
                </a:solidFill>
                <a:latin typeface="Arial (Body)"/>
                <a:ea typeface="+mn-ea"/>
                <a:cs typeface="+mn-cs"/>
              </a:rPr>
              <a:t> </a:t>
            </a:r>
            <a:r>
              <a:rPr lang="en-US" sz="2000" kern="1200" dirty="0" smtClean="0">
                <a:solidFill>
                  <a:srgbClr val="000000"/>
                </a:solidFill>
                <a:latin typeface="Arial (Body)"/>
                <a:ea typeface="+mn-ea"/>
                <a:cs typeface="+mn-cs"/>
              </a:rPr>
              <a:t>N</a:t>
            </a:r>
            <a:r>
              <a:rPr lang="en-US" sz="100" kern="1200" dirty="0" smtClean="0">
                <a:solidFill>
                  <a:srgbClr val="000000"/>
                </a:solidFill>
                <a:latin typeface="Arial (Body)"/>
                <a:ea typeface="+mn-ea"/>
                <a:cs typeface="+mn-cs"/>
              </a:rPr>
              <a:t> </a:t>
            </a:r>
            <a:r>
              <a:rPr lang="en-US" sz="2000" kern="1200" dirty="0" smtClean="0">
                <a:solidFill>
                  <a:srgbClr val="000000"/>
                </a:solidFill>
                <a:latin typeface="Arial (Body)"/>
                <a:ea typeface="+mn-ea"/>
                <a:cs typeface="+mn-cs"/>
              </a:rPr>
              <a:t>U C</a:t>
            </a:r>
            <a:r>
              <a:rPr lang="en-US" sz="2000" kern="1200" dirty="0">
                <a:solidFill>
                  <a:srgbClr val="000000"/>
                </a:solidFill>
                <a:latin typeface="Arial (Body)"/>
                <a:ea typeface="+mn-ea"/>
                <a:cs typeface="+mn-cs"/>
              </a:rPr>
              <a:t>++, each mangled name (other than main) begins with two underscores </a:t>
            </a:r>
            <a:r>
              <a:rPr lang="en-US" sz="2000" kern="1200" dirty="0">
                <a:solidFill>
                  <a:srgbClr val="000000"/>
                </a:solidFill>
                <a:latin typeface="Consolas" panose="020B0609020204030204" pitchFamily="49" charset="0"/>
                <a:ea typeface="+mn-ea"/>
                <a:cs typeface="+mn-cs"/>
              </a:rPr>
              <a:t>(__</a:t>
            </a:r>
            <a:r>
              <a:rPr lang="en-US" sz="2000" kern="1200" dirty="0">
                <a:solidFill>
                  <a:srgbClr val="000000"/>
                </a:solidFill>
                <a:latin typeface="Arial (Body)"/>
                <a:ea typeface="+mn-ea"/>
                <a:cs typeface="+mn-cs"/>
              </a:rPr>
              <a:t>) followed by the letter </a:t>
            </a:r>
            <a:r>
              <a:rPr lang="en-US" sz="2000" kern="1200" dirty="0">
                <a:solidFill>
                  <a:srgbClr val="000000"/>
                </a:solidFill>
                <a:latin typeface="Consolas" panose="020B0609020204030204" pitchFamily="49" charset="0"/>
                <a:ea typeface="+mn-ea"/>
                <a:cs typeface="+mn-cs"/>
              </a:rPr>
              <a:t>Z</a:t>
            </a:r>
            <a:r>
              <a:rPr lang="en-US" sz="2000" kern="1200" dirty="0">
                <a:solidFill>
                  <a:srgbClr val="000000"/>
                </a:solidFill>
                <a:latin typeface="Arial (Body)"/>
                <a:ea typeface="+mn-ea"/>
                <a:cs typeface="+mn-cs"/>
              </a:rPr>
              <a:t>, a number and the function </a:t>
            </a:r>
            <a:r>
              <a:rPr lang="en-US" sz="2000" kern="1200" dirty="0" smtClean="0">
                <a:solidFill>
                  <a:srgbClr val="000000"/>
                </a:solidFill>
                <a:latin typeface="Arial (Body)"/>
                <a:ea typeface="+mn-ea"/>
                <a:cs typeface="+mn-cs"/>
              </a:rPr>
              <a:t>name.</a:t>
            </a:r>
            <a:endParaRPr lang="en-US" sz="20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defRPr/>
            </a:pPr>
            <a:r>
              <a:rPr lang="en-US" sz="2000" kern="1200" dirty="0">
                <a:solidFill>
                  <a:srgbClr val="000000"/>
                </a:solidFill>
                <a:latin typeface="Arial (Body)"/>
                <a:ea typeface="+mn-ea"/>
                <a:cs typeface="+mn-cs"/>
              </a:rPr>
              <a:t>The number specifies how many characters are in the function’s </a:t>
            </a:r>
            <a:r>
              <a:rPr lang="en-US" sz="2000" kern="1200" dirty="0" smtClean="0">
                <a:solidFill>
                  <a:srgbClr val="000000"/>
                </a:solidFill>
                <a:latin typeface="Arial (Body)"/>
                <a:ea typeface="+mn-ea"/>
                <a:cs typeface="+mn-cs"/>
              </a:rPr>
              <a:t>name.</a:t>
            </a:r>
            <a:endParaRPr lang="en-US" sz="20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The compiler distinguishes the two </a:t>
            </a:r>
            <a:r>
              <a:rPr lang="en-US" sz="2000" kern="1200" dirty="0">
                <a:solidFill>
                  <a:srgbClr val="000000"/>
                </a:solidFill>
                <a:latin typeface="Consolas" panose="020B0609020204030204" pitchFamily="49" charset="0"/>
                <a:ea typeface="+mn-ea"/>
                <a:cs typeface="+mn-cs"/>
              </a:rPr>
              <a:t>square</a:t>
            </a:r>
            <a:r>
              <a:rPr lang="en-US" sz="2000" kern="1200" dirty="0">
                <a:solidFill>
                  <a:srgbClr val="000000"/>
                </a:solidFill>
                <a:latin typeface="Arial (Body)"/>
                <a:ea typeface="+mn-ea"/>
                <a:cs typeface="+mn-cs"/>
              </a:rPr>
              <a:t> functions by their parameter lists—one specifies </a:t>
            </a:r>
            <a:r>
              <a:rPr lang="en-US" sz="2000" kern="1200" dirty="0">
                <a:solidFill>
                  <a:srgbClr val="000000"/>
                </a:solidFill>
                <a:latin typeface="Consolas" panose="020B0609020204030204" pitchFamily="49" charset="0"/>
                <a:ea typeface="+mn-ea"/>
                <a:cs typeface="+mn-cs"/>
              </a:rPr>
              <a:t>i</a:t>
            </a:r>
            <a:r>
              <a:rPr lang="en-US" sz="2000" kern="1200" dirty="0">
                <a:solidFill>
                  <a:srgbClr val="000000"/>
                </a:solidFill>
                <a:latin typeface="Arial (Body)"/>
                <a:ea typeface="+mn-ea"/>
                <a:cs typeface="+mn-cs"/>
              </a:rPr>
              <a:t> for </a:t>
            </a:r>
            <a:r>
              <a:rPr lang="en-US" sz="2000" kern="1200" dirty="0">
                <a:solidFill>
                  <a:srgbClr val="000000"/>
                </a:solidFill>
                <a:latin typeface="Consolas" panose="020B0609020204030204" pitchFamily="49" charset="0"/>
                <a:ea typeface="+mn-ea"/>
                <a:cs typeface="+mn-cs"/>
              </a:rPr>
              <a:t>int</a:t>
            </a:r>
            <a:r>
              <a:rPr lang="en-US" sz="2000" kern="1200" dirty="0">
                <a:solidFill>
                  <a:srgbClr val="000000"/>
                </a:solidFill>
                <a:latin typeface="Arial (Body)"/>
                <a:ea typeface="+mn-ea"/>
                <a:cs typeface="+mn-cs"/>
              </a:rPr>
              <a:t> and the other </a:t>
            </a:r>
            <a:r>
              <a:rPr lang="en-US" sz="2000" kern="1200" dirty="0">
                <a:solidFill>
                  <a:srgbClr val="000000"/>
                </a:solidFill>
                <a:latin typeface="Consolas" panose="020B0609020204030204" pitchFamily="49" charset="0"/>
                <a:ea typeface="+mn-ea"/>
                <a:cs typeface="+mn-cs"/>
              </a:rPr>
              <a:t>d</a:t>
            </a:r>
            <a:r>
              <a:rPr lang="en-US" sz="2000" kern="1200" dirty="0">
                <a:solidFill>
                  <a:srgbClr val="000000"/>
                </a:solidFill>
                <a:latin typeface="Arial (Body)"/>
                <a:ea typeface="+mn-ea"/>
                <a:cs typeface="+mn-cs"/>
              </a:rPr>
              <a:t> for </a:t>
            </a:r>
            <a:r>
              <a:rPr lang="en-US" sz="2000" kern="1200" dirty="0" smtClean="0">
                <a:solidFill>
                  <a:srgbClr val="000000"/>
                </a:solidFill>
                <a:latin typeface="Consolas" panose="020B0609020204030204" pitchFamily="49" charset="0"/>
                <a:ea typeface="+mn-ea"/>
                <a:cs typeface="+mn-cs"/>
              </a:rPr>
              <a:t>double</a:t>
            </a:r>
            <a:r>
              <a:rPr lang="en-US" sz="2000" kern="1200" dirty="0" smtClean="0">
                <a:solidFill>
                  <a:srgbClr val="000000"/>
                </a:solidFill>
                <a:latin typeface="Arial (Body)"/>
                <a:ea typeface="+mn-ea"/>
                <a:cs typeface="+mn-cs"/>
              </a:rPr>
              <a:t>.</a:t>
            </a:r>
            <a:endParaRPr lang="en-US" sz="20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The return types of the functions are not specified in the mangled </a:t>
            </a:r>
            <a:r>
              <a:rPr lang="en-US" sz="2000" kern="1200" dirty="0" smtClean="0">
                <a:solidFill>
                  <a:srgbClr val="000000"/>
                </a:solidFill>
                <a:latin typeface="Arial (Body)"/>
                <a:ea typeface="+mn-ea"/>
                <a:cs typeface="+mn-cs"/>
              </a:rPr>
              <a:t>names.</a:t>
            </a:r>
            <a:endParaRPr lang="en-US" sz="20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Overloaded functions can have different return types, but if they do, they must also have different parameter </a:t>
            </a:r>
            <a:r>
              <a:rPr lang="en-US" sz="2000" kern="1200" dirty="0" smtClean="0">
                <a:solidFill>
                  <a:srgbClr val="000000"/>
                </a:solidFill>
                <a:latin typeface="Arial (Body)"/>
                <a:ea typeface="+mn-ea"/>
                <a:cs typeface="+mn-cs"/>
              </a:rPr>
              <a:t>lists.</a:t>
            </a:r>
            <a:endParaRPr lang="en-US" sz="20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Function-name mangling is compiler </a:t>
            </a:r>
            <a:r>
              <a:rPr lang="en-US" sz="2000" kern="1200" dirty="0" smtClean="0">
                <a:solidFill>
                  <a:srgbClr val="000000"/>
                </a:solidFill>
                <a:latin typeface="Arial (Body)"/>
                <a:ea typeface="+mn-ea"/>
                <a:cs typeface="+mn-cs"/>
              </a:rPr>
              <a:t>specific.</a:t>
            </a:r>
            <a:endParaRPr lang="en-US" sz="2000" kern="1200" dirty="0">
              <a:solidFill>
                <a:srgbClr val="000000"/>
              </a:solidFill>
              <a:latin typeface="Arial (Body)"/>
              <a:ea typeface="+mn-ea"/>
              <a:cs typeface="+mn-cs"/>
            </a:endParaRPr>
          </a:p>
        </p:txBody>
      </p:sp>
    </p:spTree>
    <p:extLst>
      <p:ext uri="{BB962C8B-B14F-4D97-AF65-F5344CB8AC3E}">
        <p14:creationId xmlns:p14="http://schemas.microsoft.com/office/powerpoint/2010/main" val="135346616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Common Programming Error 6.9</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Creating overloaded functions with identical parameter lists and different return types </a:t>
            </a:r>
            <a:r>
              <a:rPr lang="en-US" sz="2400" dirty="0" smtClean="0">
                <a:latin typeface="+mn-lt"/>
              </a:rPr>
              <a:t>is a </a:t>
            </a:r>
            <a:r>
              <a:rPr lang="en-US" sz="2400" dirty="0">
                <a:latin typeface="+mn-lt"/>
              </a:rPr>
              <a:t>compilation error.</a:t>
            </a:r>
          </a:p>
        </p:txBody>
      </p:sp>
    </p:spTree>
    <p:extLst>
      <p:ext uri="{BB962C8B-B14F-4D97-AF65-F5344CB8AC3E}">
        <p14:creationId xmlns:p14="http://schemas.microsoft.com/office/powerpoint/2010/main" val="33941472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Common Programming Error 6.10</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A function with default arguments omitted might be called identically to another </a:t>
            </a:r>
            <a:r>
              <a:rPr lang="en-US" sz="2400" dirty="0" smtClean="0">
                <a:latin typeface="+mn-lt"/>
              </a:rPr>
              <a:t>overloaded function</a:t>
            </a:r>
            <a:r>
              <a:rPr lang="en-US" sz="2400" dirty="0">
                <a:latin typeface="+mn-lt"/>
              </a:rPr>
              <a:t>; this is a </a:t>
            </a:r>
            <a:r>
              <a:rPr lang="en-US" sz="2400" dirty="0" smtClean="0">
                <a:latin typeface="+mn-lt"/>
              </a:rPr>
              <a:t>compilation </a:t>
            </a:r>
            <a:r>
              <a:rPr lang="en-US" sz="2400" dirty="0">
                <a:latin typeface="+mn-lt"/>
              </a:rPr>
              <a:t>error. For example, having a program that </a:t>
            </a:r>
            <a:r>
              <a:rPr lang="en-US" sz="2400" dirty="0" smtClean="0">
                <a:latin typeface="+mn-lt"/>
              </a:rPr>
              <a:t>contains both </a:t>
            </a:r>
            <a:r>
              <a:rPr lang="en-US" sz="2400" dirty="0">
                <a:latin typeface="+mn-lt"/>
              </a:rPr>
              <a:t>a function that explicitly takes no arguments and a function of the same name </a:t>
            </a:r>
            <a:r>
              <a:rPr lang="en-US" sz="2400" dirty="0" smtClean="0">
                <a:latin typeface="+mn-lt"/>
              </a:rPr>
              <a:t>that contains </a:t>
            </a:r>
            <a:r>
              <a:rPr lang="en-US" sz="2400" dirty="0">
                <a:latin typeface="+mn-lt"/>
              </a:rPr>
              <a:t>all default arguments results in a compilation error when an </a:t>
            </a:r>
            <a:r>
              <a:rPr lang="en-US" sz="2400" dirty="0" smtClean="0">
                <a:latin typeface="+mn-lt"/>
              </a:rPr>
              <a:t>attempt </a:t>
            </a:r>
            <a:r>
              <a:rPr lang="en-US" sz="2400" dirty="0">
                <a:latin typeface="+mn-lt"/>
              </a:rPr>
              <a:t>is made </a:t>
            </a:r>
            <a:r>
              <a:rPr lang="en-US" sz="2400" dirty="0" smtClean="0">
                <a:latin typeface="+mn-lt"/>
              </a:rPr>
              <a:t>to use </a:t>
            </a:r>
            <a:r>
              <a:rPr lang="en-US" sz="2400" dirty="0">
                <a:latin typeface="+mn-lt"/>
              </a:rPr>
              <a:t>that function name in a call passing no arguments. The </a:t>
            </a:r>
            <a:r>
              <a:rPr lang="en-US" sz="2400" dirty="0" smtClean="0">
                <a:latin typeface="+mn-lt"/>
              </a:rPr>
              <a:t>compiler </a:t>
            </a:r>
            <a:r>
              <a:rPr lang="en-US" sz="2400" dirty="0">
                <a:latin typeface="+mn-lt"/>
              </a:rPr>
              <a:t>cannot </a:t>
            </a:r>
            <a:r>
              <a:rPr lang="en-US" sz="2400" dirty="0" smtClean="0">
                <a:latin typeface="+mn-lt"/>
              </a:rPr>
              <a:t>determine which </a:t>
            </a:r>
            <a:r>
              <a:rPr lang="en-US" sz="2400" dirty="0">
                <a:latin typeface="+mn-lt"/>
              </a:rPr>
              <a:t>version of the function to choose.</a:t>
            </a:r>
          </a:p>
        </p:txBody>
      </p:sp>
    </p:spTree>
    <p:extLst>
      <p:ext uri="{BB962C8B-B14F-4D97-AF65-F5344CB8AC3E}">
        <p14:creationId xmlns:p14="http://schemas.microsoft.com/office/powerpoint/2010/main" val="268315321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6.17 Function Templates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If the program logic and operations are </a:t>
            </a:r>
            <a:r>
              <a:rPr lang="en-US" altLang="en-US" sz="2400" b="1" kern="1200" dirty="0">
                <a:solidFill>
                  <a:srgbClr val="000000"/>
                </a:solidFill>
                <a:latin typeface="Arial (Body)"/>
                <a:ea typeface="+mn-ea"/>
                <a:cs typeface="+mn-cs"/>
              </a:rPr>
              <a:t>identical</a:t>
            </a:r>
            <a:r>
              <a:rPr lang="en-US" altLang="en-US" sz="2400" kern="1200" dirty="0">
                <a:solidFill>
                  <a:srgbClr val="000000"/>
                </a:solidFill>
                <a:latin typeface="Arial (Body)"/>
                <a:ea typeface="+mn-ea"/>
                <a:cs typeface="+mn-cs"/>
              </a:rPr>
              <a:t> for each data type, overloading may be performed more compactly and conveniently by using </a:t>
            </a:r>
            <a:r>
              <a:rPr lang="en-US" altLang="en-US" sz="2400" b="1" kern="1200" dirty="0">
                <a:solidFill>
                  <a:srgbClr val="000000"/>
                </a:solidFill>
                <a:latin typeface="Arial (Body)"/>
                <a:ea typeface="+mn-ea"/>
                <a:cs typeface="+mn-cs"/>
              </a:rPr>
              <a:t>function templates</a:t>
            </a:r>
            <a:r>
              <a:rPr lang="en-US" alt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You write a single function template definition.</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Given the argument types provided in calls to this function, C++ automatically generates separate </a:t>
            </a:r>
            <a:r>
              <a:rPr lang="en-US" altLang="en-US" sz="2400" b="1" kern="1200" dirty="0">
                <a:solidFill>
                  <a:srgbClr val="000000"/>
                </a:solidFill>
                <a:latin typeface="Arial (Body)"/>
                <a:ea typeface="+mn-ea"/>
                <a:cs typeface="+mn-cs"/>
              </a:rPr>
              <a:t>function template specializations </a:t>
            </a:r>
            <a:r>
              <a:rPr lang="en-US" altLang="en-US" sz="2400" kern="1200" dirty="0">
                <a:solidFill>
                  <a:srgbClr val="000000"/>
                </a:solidFill>
                <a:latin typeface="Arial (Body)"/>
                <a:ea typeface="+mn-ea"/>
                <a:cs typeface="+mn-cs"/>
              </a:rPr>
              <a:t>to handle each type of call </a:t>
            </a:r>
            <a:r>
              <a:rPr lang="en-US" altLang="en-US" sz="2400" kern="1200" dirty="0" smtClean="0">
                <a:solidFill>
                  <a:srgbClr val="000000"/>
                </a:solidFill>
                <a:latin typeface="Arial (Body)"/>
                <a:ea typeface="+mn-ea"/>
                <a:cs typeface="+mn-cs"/>
              </a:rPr>
              <a:t>appropriately.</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7170062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6.1</a:t>
            </a:r>
          </a:p>
        </p:txBody>
      </p:sp>
      <p:sp>
        <p:nvSpPr>
          <p:cNvPr id="3" name="Text Placeholder 2"/>
          <p:cNvSpPr>
            <a:spLocks noGrp="1"/>
          </p:cNvSpPr>
          <p:nvPr>
            <p:ph type="body" idx="1"/>
          </p:nvPr>
        </p:nvSpPr>
        <p:spPr/>
        <p:txBody>
          <a:bodyPr/>
          <a:lstStyle/>
          <a:p>
            <a:pPr marL="0" indent="0">
              <a:buNone/>
            </a:pPr>
            <a:r>
              <a:rPr lang="en-US" sz="2400" dirty="0">
                <a:latin typeface="+mn-lt"/>
              </a:rPr>
              <a:t>Do not call </a:t>
            </a:r>
            <a:r>
              <a:rPr lang="en-US" sz="2400" dirty="0">
                <a:latin typeface="Consolas" panose="020B0609020204030204" pitchFamily="49" charset="0"/>
              </a:rPr>
              <a:t>sqrt</a:t>
            </a:r>
            <a:r>
              <a:rPr lang="en-US" sz="2400" dirty="0">
                <a:latin typeface="+mn-lt"/>
              </a:rPr>
              <a:t> with a negative argument. For industrial-strength code, always check that the arguments you pass to math functions are valid.</a:t>
            </a:r>
          </a:p>
        </p:txBody>
      </p:sp>
    </p:spTree>
    <p:extLst>
      <p:ext uri="{BB962C8B-B14F-4D97-AF65-F5344CB8AC3E}">
        <p14:creationId xmlns:p14="http://schemas.microsoft.com/office/powerpoint/2010/main" val="408008154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6.17 Function Templates </a:t>
            </a:r>
            <a:r>
              <a:rPr lang="en-US" sz="2000" b="0" kern="1200" dirty="0" smtClean="0">
                <a:latin typeface="Times New Roman" panose="02020603050405020304" pitchFamily="18" charset="0"/>
                <a:ea typeface="+mj-ea"/>
                <a:cs typeface="+mj-cs"/>
              </a:rPr>
              <a:t>(2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Figure 6.22 defines a </a:t>
            </a:r>
            <a:r>
              <a:rPr lang="en-US" altLang="en-US" sz="2200" kern="1200" dirty="0">
                <a:solidFill>
                  <a:srgbClr val="000000"/>
                </a:solidFill>
                <a:latin typeface="Consolas" panose="020B0609020204030204" pitchFamily="49" charset="0"/>
                <a:ea typeface="+mn-ea"/>
                <a:cs typeface="+mn-cs"/>
              </a:rPr>
              <a:t>maximum</a:t>
            </a:r>
            <a:r>
              <a:rPr lang="en-US" altLang="en-US" sz="2200" kern="1200" dirty="0">
                <a:solidFill>
                  <a:srgbClr val="000000"/>
                </a:solidFill>
                <a:latin typeface="Arial (Body)"/>
                <a:ea typeface="+mn-ea"/>
                <a:cs typeface="+mn-cs"/>
              </a:rPr>
              <a:t> function that determines the largest of three values.</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All function template definitions begin with the </a:t>
            </a:r>
            <a:r>
              <a:rPr lang="en-US" altLang="en-US" sz="2200" b="1" kern="1200" dirty="0">
                <a:solidFill>
                  <a:srgbClr val="000000"/>
                </a:solidFill>
                <a:latin typeface="Consolas" panose="020B0609020204030204" pitchFamily="49" charset="0"/>
                <a:ea typeface="+mn-ea"/>
                <a:cs typeface="+mn-cs"/>
              </a:rPr>
              <a:t>template</a:t>
            </a:r>
            <a:r>
              <a:rPr lang="en-US" altLang="en-US" sz="2200" kern="1200" dirty="0">
                <a:solidFill>
                  <a:srgbClr val="000000"/>
                </a:solidFill>
                <a:latin typeface="Arial (Body)"/>
                <a:ea typeface="+mn-ea"/>
                <a:cs typeface="+mn-cs"/>
              </a:rPr>
              <a:t> </a:t>
            </a:r>
            <a:r>
              <a:rPr lang="en-US" altLang="en-US" sz="2200" b="1" kern="1200" dirty="0">
                <a:solidFill>
                  <a:srgbClr val="000000"/>
                </a:solidFill>
                <a:latin typeface="Arial (Body)"/>
                <a:ea typeface="+mn-ea"/>
                <a:cs typeface="+mn-cs"/>
              </a:rPr>
              <a:t>keyword</a:t>
            </a:r>
            <a:r>
              <a:rPr lang="en-US" altLang="en-US" sz="2200" kern="1200" dirty="0">
                <a:solidFill>
                  <a:srgbClr val="000000"/>
                </a:solidFill>
                <a:latin typeface="Arial (Body)"/>
                <a:ea typeface="+mn-ea"/>
                <a:cs typeface="+mn-cs"/>
              </a:rPr>
              <a:t> followed by a </a:t>
            </a:r>
            <a:r>
              <a:rPr lang="en-US" altLang="en-US" sz="2200" b="1" kern="1200" dirty="0">
                <a:solidFill>
                  <a:srgbClr val="000000"/>
                </a:solidFill>
                <a:latin typeface="Arial (Body)"/>
                <a:ea typeface="+mn-ea"/>
                <a:cs typeface="+mn-cs"/>
              </a:rPr>
              <a:t>template parameter list</a:t>
            </a:r>
            <a:r>
              <a:rPr lang="en-US" altLang="en-US" sz="2200" kern="1200" dirty="0">
                <a:solidFill>
                  <a:srgbClr val="000000"/>
                </a:solidFill>
                <a:latin typeface="Arial (Body)"/>
                <a:ea typeface="+mn-ea"/>
                <a:cs typeface="+mn-cs"/>
              </a:rPr>
              <a:t> enclosed in angle brackets (</a:t>
            </a:r>
            <a:r>
              <a:rPr lang="en-US" altLang="en-US" sz="2200" kern="1200" dirty="0">
                <a:solidFill>
                  <a:srgbClr val="000000"/>
                </a:solidFill>
                <a:latin typeface="Consolas" panose="020B0609020204030204" pitchFamily="49" charset="0"/>
                <a:ea typeface="+mn-ea"/>
                <a:cs typeface="+mn-cs"/>
              </a:rPr>
              <a:t>&lt;</a:t>
            </a:r>
            <a:r>
              <a:rPr lang="en-US" altLang="en-US" sz="2200" kern="1200" dirty="0">
                <a:solidFill>
                  <a:srgbClr val="000000"/>
                </a:solidFill>
                <a:latin typeface="Arial (Body)"/>
                <a:ea typeface="+mn-ea"/>
                <a:cs typeface="+mn-cs"/>
              </a:rPr>
              <a:t> and </a:t>
            </a:r>
            <a:r>
              <a:rPr lang="en-US" altLang="en-US" sz="2200" kern="1200" dirty="0">
                <a:solidFill>
                  <a:srgbClr val="000000"/>
                </a:solidFill>
                <a:latin typeface="Consolas" panose="020B0609020204030204" pitchFamily="49" charset="0"/>
                <a:ea typeface="+mn-ea"/>
                <a:cs typeface="+mn-cs"/>
              </a:rPr>
              <a:t>&gt;</a:t>
            </a:r>
            <a:r>
              <a:rPr lang="en-US" altLang="en-US" sz="22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Every parameter in the template parameter list is preceded by keyword </a:t>
            </a:r>
            <a:r>
              <a:rPr lang="en-US" altLang="en-US" sz="2200" kern="1200" dirty="0">
                <a:solidFill>
                  <a:srgbClr val="000000"/>
                </a:solidFill>
                <a:latin typeface="Consolas" panose="020B0609020204030204" pitchFamily="49" charset="0"/>
                <a:ea typeface="+mn-ea"/>
                <a:cs typeface="+mn-cs"/>
              </a:rPr>
              <a:t>typename</a:t>
            </a:r>
            <a:r>
              <a:rPr lang="en-US" altLang="en-US" sz="2200" kern="1200" dirty="0">
                <a:solidFill>
                  <a:srgbClr val="000000"/>
                </a:solidFill>
                <a:latin typeface="Arial (Body)"/>
                <a:ea typeface="+mn-ea"/>
                <a:cs typeface="+mn-cs"/>
              </a:rPr>
              <a:t> or keyword </a:t>
            </a:r>
            <a:r>
              <a:rPr lang="en-US" altLang="en-US" sz="2200" kern="1200" dirty="0">
                <a:solidFill>
                  <a:srgbClr val="000000"/>
                </a:solidFill>
                <a:latin typeface="Consolas" panose="020B0609020204030204" pitchFamily="49" charset="0"/>
                <a:ea typeface="+mn-ea"/>
                <a:cs typeface="+mn-cs"/>
              </a:rPr>
              <a:t>class</a:t>
            </a:r>
            <a:r>
              <a:rPr lang="en-US" altLang="en-US" sz="22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The type parameters are placeholders for fundamental types or user-defined types.</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mn-ea"/>
                <a:cs typeface="+mn-cs"/>
              </a:rPr>
              <a:t>Used to specify the types of the function’s parameters, to specify the function’s return type and to declare variables within the body of the function definition.</a:t>
            </a:r>
          </a:p>
        </p:txBody>
      </p:sp>
    </p:spTree>
    <p:extLst>
      <p:ext uri="{BB962C8B-B14F-4D97-AF65-F5344CB8AC3E}">
        <p14:creationId xmlns:p14="http://schemas.microsoft.com/office/powerpoint/2010/main" val="229570116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r>
              <a:rPr lang="en-US" dirty="0"/>
              <a:t>Figure 6.22 Function Template </a:t>
            </a:r>
            <a:r>
              <a:rPr lang="en-US" dirty="0" smtClean="0">
                <a:latin typeface="Consolas" panose="020B0609020204030204" pitchFamily="49" charset="0"/>
              </a:rPr>
              <a:t>maximum</a:t>
            </a:r>
            <a:r>
              <a:rPr lang="en-US" dirty="0" smtClean="0"/>
              <a:t> </a:t>
            </a:r>
            <a:r>
              <a:rPr lang="en-US" dirty="0"/>
              <a:t>Header</a:t>
            </a:r>
            <a:endParaRPr lang="en-US" dirty="0">
              <a:latin typeface="Times New Roman" panose="02020603050405020304" pitchFamily="18" charset="0"/>
            </a:endParaRPr>
          </a:p>
        </p:txBody>
      </p:sp>
      <p:pic>
        <p:nvPicPr>
          <p:cNvPr id="5" name="Picture 4" descr="Computer code has 18 lines. The lines read as follows. Line 1. forward slash forward slash Fig period 6 period 22 colon maximum period h. Line 2. forward slash forward slash Function template maximum header period. Line 3. template left angle bracket type name T right angle bracket forward slash forward slash or template left angle bracket class T right angle bracket. Line 4. T maximum left parenthesis T value 1 comma T value 2 comma T value 3 right parenthesis left brace. Line 5, indented once. T maximum Value left brace value 1 right brace semicolon forward slash forward slash assume value 1is maximum. Line 6. blank. Line 7, indented once. forward slash forward slash determine whether value2 is greater than maximum Value. Line 8, indented once. if left parenthesis value2 right angle bracket maximum Value right parenthesis left brace. Line 9, indented twice. maximum Value equals value2 semicolon. Line 10, indented once. right brace. Line 11. blank. Line 12, indented once. forward slash forward slash determine whether value3 is greater than maximum Value. Line 13, indented once. if left parenthesis value3 right angle bracket maximum Value right parenthesis left brace. Line 14, indented twice. maximum Value equals value 3 semicolon. Line 15, indented once. right brace. Line 16. blank. Line 17, indented once. return maximum Value semicolon. Line 18.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127" y="1742146"/>
            <a:ext cx="7497746" cy="3768035"/>
          </a:xfrm>
          <a:prstGeom prst="rect">
            <a:avLst/>
          </a:prstGeom>
        </p:spPr>
      </p:pic>
    </p:spTree>
    <p:extLst>
      <p:ext uri="{BB962C8B-B14F-4D97-AF65-F5344CB8AC3E}">
        <p14:creationId xmlns:p14="http://schemas.microsoft.com/office/powerpoint/2010/main" val="88556240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6.19 Function Templates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Figure 6.23 uses the </a:t>
            </a:r>
            <a:r>
              <a:rPr lang="en-US" altLang="en-US" sz="2400" dirty="0">
                <a:solidFill>
                  <a:srgbClr val="000000"/>
                </a:solidFill>
                <a:latin typeface="Consolas" panose="020B0609020204030204" pitchFamily="49" charset="0"/>
              </a:rPr>
              <a:t>maximum</a:t>
            </a:r>
            <a:r>
              <a:rPr lang="en-US" altLang="en-US" sz="2400" dirty="0">
                <a:solidFill>
                  <a:srgbClr val="000000"/>
                </a:solidFill>
                <a:latin typeface="+mn-lt"/>
              </a:rPr>
              <a:t> function template to determine the largest of three </a:t>
            </a:r>
            <a:r>
              <a:rPr lang="en-US" altLang="en-US" sz="2400" dirty="0">
                <a:solidFill>
                  <a:srgbClr val="000000"/>
                </a:solidFill>
                <a:latin typeface="Consolas" panose="020B0609020204030204" pitchFamily="49" charset="0"/>
              </a:rPr>
              <a:t>int</a:t>
            </a:r>
            <a:r>
              <a:rPr lang="en-US" altLang="en-US" sz="2400" dirty="0">
                <a:solidFill>
                  <a:srgbClr val="000000"/>
                </a:solidFill>
                <a:latin typeface="+mn-lt"/>
              </a:rPr>
              <a:t> values, three </a:t>
            </a:r>
            <a:r>
              <a:rPr lang="en-US" altLang="en-US" sz="2400" dirty="0">
                <a:solidFill>
                  <a:srgbClr val="000000"/>
                </a:solidFill>
                <a:latin typeface="Consolas" panose="020B0609020204030204" pitchFamily="49" charset="0"/>
              </a:rPr>
              <a:t>double</a:t>
            </a:r>
            <a:r>
              <a:rPr lang="en-US" altLang="en-US" sz="2400" dirty="0">
                <a:solidFill>
                  <a:srgbClr val="000000"/>
                </a:solidFill>
                <a:latin typeface="+mn-lt"/>
              </a:rPr>
              <a:t> values and three </a:t>
            </a:r>
            <a:r>
              <a:rPr lang="en-US" altLang="en-US" sz="2400" dirty="0">
                <a:solidFill>
                  <a:srgbClr val="000000"/>
                </a:solidFill>
                <a:latin typeface="Consolas" panose="020B0609020204030204" pitchFamily="49" charset="0"/>
              </a:rPr>
              <a:t>char</a:t>
            </a:r>
            <a:r>
              <a:rPr lang="en-US" altLang="en-US" sz="2400" dirty="0">
                <a:solidFill>
                  <a:srgbClr val="000000"/>
                </a:solidFill>
                <a:latin typeface="+mn-lt"/>
              </a:rPr>
              <a:t> values, respectively</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Separate functions are created as a result of the calls—expecting three </a:t>
            </a:r>
            <a:r>
              <a:rPr lang="en-US" altLang="en-US" sz="2400" dirty="0">
                <a:solidFill>
                  <a:srgbClr val="000000"/>
                </a:solidFill>
                <a:latin typeface="Consolas" panose="020B0609020204030204" pitchFamily="49" charset="0"/>
              </a:rPr>
              <a:t>int</a:t>
            </a:r>
            <a:r>
              <a:rPr lang="en-US" altLang="en-US" sz="2400" dirty="0">
                <a:solidFill>
                  <a:srgbClr val="000000"/>
                </a:solidFill>
                <a:latin typeface="+mn-lt"/>
              </a:rPr>
              <a:t> values, three </a:t>
            </a:r>
            <a:r>
              <a:rPr lang="en-US" altLang="en-US" sz="2400" dirty="0">
                <a:solidFill>
                  <a:srgbClr val="000000"/>
                </a:solidFill>
                <a:latin typeface="Consolas" panose="020B0609020204030204" pitchFamily="49" charset="0"/>
              </a:rPr>
              <a:t>double</a:t>
            </a:r>
            <a:r>
              <a:rPr lang="en-US" altLang="en-US" sz="2400" dirty="0">
                <a:solidFill>
                  <a:srgbClr val="000000"/>
                </a:solidFill>
                <a:latin typeface="+mn-lt"/>
              </a:rPr>
              <a:t> values and three </a:t>
            </a:r>
            <a:r>
              <a:rPr lang="en-US" altLang="en-US" sz="2400" dirty="0">
                <a:solidFill>
                  <a:srgbClr val="000000"/>
                </a:solidFill>
                <a:latin typeface="Consolas" panose="020B0609020204030204" pitchFamily="49" charset="0"/>
              </a:rPr>
              <a:t>char</a:t>
            </a:r>
            <a:r>
              <a:rPr lang="en-US" altLang="en-US" sz="2400" dirty="0">
                <a:solidFill>
                  <a:srgbClr val="000000"/>
                </a:solidFill>
                <a:latin typeface="+mn-lt"/>
              </a:rPr>
              <a:t> values, respectively</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45169712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t>Figure </a:t>
            </a:r>
            <a:r>
              <a:rPr lang="en-US" dirty="0" smtClean="0"/>
              <a:t>6.23 </a:t>
            </a:r>
            <a:r>
              <a:rPr lang="en-US" dirty="0"/>
              <a:t>Function Template </a:t>
            </a:r>
            <a:r>
              <a:rPr lang="en-US" dirty="0" smtClean="0">
                <a:latin typeface="Consolas" panose="020B0609020204030204" pitchFamily="49" charset="0"/>
              </a:rPr>
              <a:t>maximum</a:t>
            </a:r>
            <a:r>
              <a:rPr lang="en-US" dirty="0" smtClean="0"/>
              <a:t> </a:t>
            </a:r>
            <a:r>
              <a:rPr lang="en-US" dirty="0"/>
              <a:t>Test </a:t>
            </a:r>
            <a:r>
              <a:rPr lang="en-US" dirty="0" smtClean="0"/>
              <a:t>Program </a:t>
            </a:r>
            <a:r>
              <a:rPr lang="en-US" sz="2000" b="0" dirty="0" smtClean="0"/>
              <a:t>(1 </a:t>
            </a:r>
            <a:r>
              <a:rPr lang="en-US" sz="2000" b="0" dirty="0"/>
              <a:t>of </a:t>
            </a:r>
            <a:r>
              <a:rPr lang="en-US" sz="2000" b="0" dirty="0" smtClean="0"/>
              <a:t>2)</a:t>
            </a:r>
            <a:endParaRPr lang="en-US" sz="2000" b="0" dirty="0"/>
          </a:p>
        </p:txBody>
      </p:sp>
      <p:pic>
        <p:nvPicPr>
          <p:cNvPr id="6" name="Picture 5" descr="Computer code. The code has 34 lines. The lines read as follows. Line 1. forward slash forward slash Fig period 6 period 23 colon fig06 underscore 23 period c p p. Line 2. forward slash forward slash Function template maximum test program period. Line 3. hash include left angle bracket I o stream right angle bracket. Line 4. hash include double quote maximum period h double quote forward slash forward slash include definition of function template maximum. Line 5. using namespace s t d semicolon. Line 6. blank. Line 7. i n t main left parenthesis right parenthesis left brace. Line 8, indented once. forward slash forward slash demonstrate maximum with i n t values. Line 9, indented once. c out left angle bracket left angle bracket double quote Input three integer values colon double quote semicolon. Line 10, indented once. i n t int1 comma int2 comma int3 semicolon. Line 11. c in right angle bracket right angle bracket int1 right angle bracket right angle bracket int2 right angle bracket right angle bracket int3 semicolon. Line 12. blank. Line 13, indented once. forward slash forward slash invoke i n t version of maximum. Line 14, indented once. c out left angle bracket left angle bracket double quote The maximum integer value is colon double quote. Line 15, indented twice. left angle bracket left angle bracket maximum left parenthesis i n t, 1 comma i n t 2 comma i n t 3 right parenthesis semicolon. Line 16. blank. Line 17, indented once. forward slash forward slash demonstrate maximum with double values. Line 18, indented once. c out left angle bracket left angle bracket double quote back slash n back slash n Input three double values colon double quote semicolon. Line 19, indented once. double double1 comma double2 comma double3 semicolon. Line 20, indented once. c in right angle bracket right angle bracket double1 right angle bracket right angle bracket double2 right angle bracket right angle bracket double3 semicolon. Line 21.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775" y="1704484"/>
            <a:ext cx="7648450" cy="4430118"/>
          </a:xfrm>
          <a:prstGeom prst="rect">
            <a:avLst/>
          </a:prstGeom>
        </p:spPr>
      </p:pic>
    </p:spTree>
    <p:extLst>
      <p:ext uri="{BB962C8B-B14F-4D97-AF65-F5344CB8AC3E}">
        <p14:creationId xmlns:p14="http://schemas.microsoft.com/office/powerpoint/2010/main" val="188033873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t>Figure </a:t>
            </a:r>
            <a:r>
              <a:rPr lang="en-US" dirty="0" smtClean="0"/>
              <a:t>6.23 </a:t>
            </a:r>
            <a:r>
              <a:rPr lang="en-US" dirty="0"/>
              <a:t>Function Template </a:t>
            </a:r>
            <a:r>
              <a:rPr lang="en-US" dirty="0" smtClean="0">
                <a:latin typeface="Consolas" panose="020B0609020204030204" pitchFamily="49" charset="0"/>
              </a:rPr>
              <a:t>maximum</a:t>
            </a:r>
            <a:r>
              <a:rPr lang="en-US" dirty="0" smtClean="0"/>
              <a:t> </a:t>
            </a:r>
            <a:r>
              <a:rPr lang="en-US" dirty="0"/>
              <a:t>Test </a:t>
            </a:r>
            <a:r>
              <a:rPr lang="en-US" dirty="0" smtClean="0"/>
              <a:t>Program </a:t>
            </a:r>
            <a:r>
              <a:rPr lang="en-US" sz="2000" b="0" dirty="0" smtClean="0"/>
              <a:t>(2 </a:t>
            </a:r>
            <a:r>
              <a:rPr lang="en-US" sz="2000" b="0" dirty="0"/>
              <a:t>of 2)</a:t>
            </a:r>
            <a:endParaRPr lang="en-US" dirty="0"/>
          </a:p>
        </p:txBody>
      </p:sp>
      <p:pic>
        <p:nvPicPr>
          <p:cNvPr id="6" name="Picture 5" descr="The code continues. Line 22, indented once. forward slash forward slash invoke double version of maximum. Line 23, indented once. c out left angle bracket left angle bracket double quote The maximum double value is colon double quote. Line 24, indented twice. left angle bracket left angle bracket maximum left parenthesis double 1 comma double 2 comma double 3 right parenthesis semicolon. Line 25. blank. Line 26, indented once. forward slash forward slash demonstrate maximum with c h a r values. Line 27, indented once. c out left angle bracket left angle bracket double quote back slash n back slash n Input three characters colon double quote semicolon. Line 28, indented once. c h a r c h a r 1 comma c h a r 2 comma c h a r 3 semicolon. Line 29, indented once. c in right angle bracket right angle bracket c h a r 1 right angle bracket right angle bracket c h a r 2 right angle bracket right angle bracket c h a r 3 semicolon. Line 30. blank. Line 31, indented once. forward slash forward slash invoke c h a r version of maximum. Line 32, indented once. c out left angle bracket left angle bracket double quote The maximum character value is colon double quote. Line 33, indented twice. left angle bracket left angle bracket maximum left parenthesis c h a r 1 comma c h a r 2 comma c h a r 3 right parenthesis left angle bracket left angle bracket end l semicolon. Line 34. right brace. Computer code output has 6 lines. Line 1. Input three integer values colon 1 2 3. Line 2. The maximum integer value is: 3. Line 3. Input three double values colon 3.3 2.2 1.1. Line 4. The maximum double value is colon 3.3. Line 5. Input three characters colon A C B. Line 6. The maximum character value is colon 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914" y="1715069"/>
            <a:ext cx="7158172" cy="4399416"/>
          </a:xfrm>
          <a:prstGeom prst="rect">
            <a:avLst/>
          </a:prstGeom>
        </p:spPr>
      </p:pic>
    </p:spTree>
    <p:extLst>
      <p:ext uri="{BB962C8B-B14F-4D97-AF65-F5344CB8AC3E}">
        <p14:creationId xmlns:p14="http://schemas.microsoft.com/office/powerpoint/2010/main" val="244783564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6.18 Recursion </a:t>
            </a:r>
            <a:r>
              <a:rPr lang="en-US" sz="2000" b="0" dirty="0" smtClean="0"/>
              <a:t>(1 of 7)</a:t>
            </a:r>
            <a:endParaRPr lang="en-US" sz="2000" b="0" dirty="0"/>
          </a:p>
        </p:txBody>
      </p:sp>
      <p:sp>
        <p:nvSpPr>
          <p:cNvPr id="3" name="Text Placeholder 2"/>
          <p:cNvSpPr>
            <a:spLocks noGrp="1"/>
          </p:cNvSpPr>
          <p:nvPr>
            <p:ph type="body" idx="1"/>
          </p:nvPr>
        </p:nvSpPr>
        <p:spPr/>
        <p:txBody>
          <a:bodyPr/>
          <a:lstStyle/>
          <a:p>
            <a:r>
              <a:rPr lang="en-US" sz="1800" dirty="0">
                <a:latin typeface="+mn-lt"/>
              </a:rPr>
              <a:t>A </a:t>
            </a:r>
            <a:r>
              <a:rPr lang="en-US" sz="1800" b="1" dirty="0">
                <a:latin typeface="+mn-lt"/>
              </a:rPr>
              <a:t>recursive function</a:t>
            </a:r>
            <a:r>
              <a:rPr lang="en-US" sz="1800" dirty="0">
                <a:latin typeface="+mn-lt"/>
              </a:rPr>
              <a:t> is a function that calls itself, either directly, or indirectly (through another function).</a:t>
            </a:r>
          </a:p>
          <a:p>
            <a:r>
              <a:rPr lang="en-US" sz="1800" dirty="0">
                <a:latin typeface="+mn-lt"/>
              </a:rPr>
              <a:t>Recursive problem-solving approaches have a number of elements in common.</a:t>
            </a:r>
          </a:p>
          <a:p>
            <a:pPr lvl="1"/>
            <a:r>
              <a:rPr lang="en-US" sz="1800" dirty="0">
                <a:latin typeface="+mn-lt"/>
              </a:rPr>
              <a:t>A recursive function is called to solve a problem.</a:t>
            </a:r>
          </a:p>
          <a:p>
            <a:pPr lvl="1"/>
            <a:r>
              <a:rPr lang="en-US" sz="1800" dirty="0">
                <a:latin typeface="+mn-lt"/>
              </a:rPr>
              <a:t>The function actually knows how to solve only the </a:t>
            </a:r>
            <a:r>
              <a:rPr lang="en-US" sz="1800" b="1" dirty="0">
                <a:latin typeface="+mn-lt"/>
              </a:rPr>
              <a:t>simplest case(s)</a:t>
            </a:r>
            <a:r>
              <a:rPr lang="en-US" sz="1800" dirty="0">
                <a:latin typeface="+mn-lt"/>
              </a:rPr>
              <a:t>, or so-called </a:t>
            </a:r>
            <a:r>
              <a:rPr lang="en-US" sz="1800" b="1" dirty="0">
                <a:latin typeface="+mn-lt"/>
              </a:rPr>
              <a:t>base case(s)</a:t>
            </a:r>
            <a:r>
              <a:rPr lang="en-US" sz="1800" dirty="0">
                <a:latin typeface="+mn-lt"/>
              </a:rPr>
              <a:t>.</a:t>
            </a:r>
          </a:p>
          <a:p>
            <a:pPr lvl="1"/>
            <a:r>
              <a:rPr lang="en-US" sz="1800" dirty="0">
                <a:latin typeface="+mn-lt"/>
              </a:rPr>
              <a:t>If the function is called with a base case, the function simply returns a result.</a:t>
            </a:r>
          </a:p>
          <a:p>
            <a:pPr lvl="1"/>
            <a:r>
              <a:rPr lang="en-US" sz="1800" dirty="0">
                <a:latin typeface="+mn-lt"/>
              </a:rPr>
              <a:t>If the function is called with a more complex problem, it typically divides the problem into two conceptual pieces—a piece that the function knows how to do and a piece that it does not know how to do.</a:t>
            </a:r>
          </a:p>
          <a:p>
            <a:pPr lvl="1"/>
            <a:r>
              <a:rPr lang="en-US" sz="1800" dirty="0">
                <a:latin typeface="+mn-lt"/>
              </a:rPr>
              <a:t>This new problem looks like the original, so the function calls a copy of itself to work on the smaller problem—this is referred to as a </a:t>
            </a:r>
            <a:r>
              <a:rPr lang="en-US" sz="1800" b="1" dirty="0">
                <a:latin typeface="+mn-lt"/>
              </a:rPr>
              <a:t>recursive call</a:t>
            </a:r>
            <a:r>
              <a:rPr lang="en-US" sz="1800" dirty="0">
                <a:latin typeface="+mn-lt"/>
              </a:rPr>
              <a:t> and is also called the </a:t>
            </a:r>
            <a:r>
              <a:rPr lang="en-US" sz="1800" b="1" dirty="0">
                <a:latin typeface="+mn-lt"/>
              </a:rPr>
              <a:t>recursion step</a:t>
            </a:r>
            <a:r>
              <a:rPr lang="en-US" sz="1800" dirty="0" smtClean="0">
                <a:latin typeface="+mn-lt"/>
              </a:rPr>
              <a:t>.</a:t>
            </a:r>
            <a:endParaRPr lang="en-US" sz="1800" dirty="0">
              <a:latin typeface="+mn-lt"/>
            </a:endParaRPr>
          </a:p>
        </p:txBody>
      </p:sp>
    </p:spTree>
    <p:extLst>
      <p:ext uri="{BB962C8B-B14F-4D97-AF65-F5344CB8AC3E}">
        <p14:creationId xmlns:p14="http://schemas.microsoft.com/office/powerpoint/2010/main" val="124382920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6.11</a:t>
            </a:r>
          </a:p>
        </p:txBody>
      </p:sp>
      <p:sp>
        <p:nvSpPr>
          <p:cNvPr id="3" name="Text Placeholder 2"/>
          <p:cNvSpPr>
            <a:spLocks noGrp="1"/>
          </p:cNvSpPr>
          <p:nvPr>
            <p:ph type="body" idx="1"/>
          </p:nvPr>
        </p:nvSpPr>
        <p:spPr/>
        <p:txBody>
          <a:bodyPr/>
          <a:lstStyle/>
          <a:p>
            <a:pPr marL="0" indent="0">
              <a:buNone/>
            </a:pPr>
            <a:r>
              <a:rPr lang="en-US" sz="2400" dirty="0">
                <a:latin typeface="+mn-lt"/>
              </a:rPr>
              <a:t>Omitting the base case or writing the recursion step incorrectly so that it does not </a:t>
            </a:r>
            <a:r>
              <a:rPr lang="en-US" sz="2400" dirty="0" smtClean="0">
                <a:latin typeface="+mn-lt"/>
              </a:rPr>
              <a:t>converge on </a:t>
            </a:r>
            <a:r>
              <a:rPr lang="en-US" sz="2400" dirty="0">
                <a:latin typeface="+mn-lt"/>
              </a:rPr>
              <a:t>the base case causes an infinite recursion error, typically causing a stack overflow. </a:t>
            </a:r>
            <a:r>
              <a:rPr lang="en-US" sz="2400" dirty="0" smtClean="0">
                <a:latin typeface="+mn-lt"/>
              </a:rPr>
              <a:t>This is </a:t>
            </a:r>
            <a:r>
              <a:rPr lang="en-US" sz="2400" dirty="0">
                <a:latin typeface="+mn-lt"/>
              </a:rPr>
              <a:t>analogous to the problem of an infinite loop in an iterative (nonrecursive) solution.</a:t>
            </a:r>
          </a:p>
        </p:txBody>
      </p:sp>
    </p:spTree>
    <p:extLst>
      <p:ext uri="{BB962C8B-B14F-4D97-AF65-F5344CB8AC3E}">
        <p14:creationId xmlns:p14="http://schemas.microsoft.com/office/powerpoint/2010/main" val="24020065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6.18 Recursion </a:t>
            </a:r>
            <a:r>
              <a:rPr lang="en-US" sz="2000" b="0" dirty="0" smtClean="0"/>
              <a:t>(2 </a:t>
            </a:r>
            <a:r>
              <a:rPr lang="en-US" sz="2000" b="0" dirty="0"/>
              <a:t>of 7)</a:t>
            </a:r>
            <a:endParaRPr lang="en-US" dirty="0"/>
          </a:p>
        </p:txBody>
      </p:sp>
      <p:sp>
        <p:nvSpPr>
          <p:cNvPr id="3" name="Text Placeholder 2"/>
          <p:cNvSpPr>
            <a:spLocks noGrp="1"/>
          </p:cNvSpPr>
          <p:nvPr>
            <p:ph type="body" idx="1"/>
          </p:nvPr>
        </p:nvSpPr>
        <p:spPr/>
        <p:txBody>
          <a:bodyPr/>
          <a:lstStyle/>
          <a:p>
            <a:r>
              <a:rPr lang="en-US" sz="2400" dirty="0">
                <a:latin typeface="+mn-lt"/>
              </a:rPr>
              <a:t>The recursion step often includes the key-word </a:t>
            </a:r>
            <a:r>
              <a:rPr lang="en-US" sz="2400" dirty="0">
                <a:latin typeface="Consolas" panose="020B0609020204030204" pitchFamily="49" charset="0"/>
                <a:cs typeface="Consolas" panose="020B0609020204030204" pitchFamily="49" charset="0"/>
              </a:rPr>
              <a:t>return</a:t>
            </a:r>
            <a:r>
              <a:rPr lang="en-US" sz="2400" dirty="0">
                <a:latin typeface="+mn-lt"/>
              </a:rPr>
              <a:t>, because its result will be combined with the portion of the problem the function knew how to solve to form the result passed back to the original caller, possibly </a:t>
            </a:r>
            <a:r>
              <a:rPr lang="en-US" sz="2400" dirty="0">
                <a:latin typeface="Consolas" panose="020B0609020204030204" pitchFamily="49" charset="0"/>
                <a:cs typeface="Consolas" panose="020B0609020204030204" pitchFamily="49" charset="0"/>
              </a:rPr>
              <a:t>main</a:t>
            </a:r>
            <a:r>
              <a:rPr lang="en-US" sz="2400" dirty="0">
                <a:latin typeface="+mn-lt"/>
              </a:rPr>
              <a:t>.</a:t>
            </a:r>
          </a:p>
          <a:p>
            <a:r>
              <a:rPr lang="en-US" sz="2400" dirty="0">
                <a:latin typeface="+mn-lt"/>
              </a:rPr>
              <a:t>The recursion step executes while the original call to the function is still “open,” i.e., it has not yet finished executing.</a:t>
            </a:r>
          </a:p>
          <a:p>
            <a:r>
              <a:rPr lang="en-US" sz="2400" dirty="0">
                <a:latin typeface="+mn-lt"/>
              </a:rPr>
              <a:t>The recursion step can result in many more such recursive calls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95484807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6.18 Recursion </a:t>
            </a:r>
            <a:r>
              <a:rPr lang="en-US" sz="2000" b="0" dirty="0" smtClean="0"/>
              <a:t>(3 </a:t>
            </a:r>
            <a:r>
              <a:rPr lang="en-US" sz="2000" b="0" dirty="0"/>
              <a:t>of 7)</a:t>
            </a:r>
            <a:endParaRPr lang="en-US" dirty="0"/>
          </a:p>
        </p:txBody>
      </p:sp>
      <p:sp>
        <p:nvSpPr>
          <p:cNvPr id="4" name="Text Placeholder 3"/>
          <p:cNvSpPr>
            <a:spLocks noGrp="1"/>
          </p:cNvSpPr>
          <p:nvPr>
            <p:ph type="body" idx="1"/>
          </p:nvPr>
        </p:nvSpPr>
        <p:spPr>
          <a:xfrm>
            <a:off x="457200" y="1600201"/>
            <a:ext cx="8229600" cy="1293560"/>
          </a:xfrm>
        </p:spPr>
        <p:txBody>
          <a:bodyPr/>
          <a:lstStyle/>
          <a:p>
            <a:pPr marL="0" indent="0">
              <a:buNone/>
              <a:defRPr/>
            </a:pPr>
            <a:r>
              <a:rPr lang="en-US" sz="2400" b="1" dirty="0">
                <a:solidFill>
                  <a:srgbClr val="000000"/>
                </a:solidFill>
                <a:latin typeface="+mn-lt"/>
              </a:rPr>
              <a:t>Factorial</a:t>
            </a:r>
          </a:p>
          <a:p>
            <a:pPr eaLnBrk="1" hangingPunct="1">
              <a:defRPr/>
            </a:pPr>
            <a:r>
              <a:rPr lang="en-US" sz="2400" dirty="0">
                <a:solidFill>
                  <a:srgbClr val="000000"/>
                </a:solidFill>
                <a:latin typeface="+mn-lt"/>
              </a:rPr>
              <a:t>The factorial of a nonnegative integer </a:t>
            </a:r>
            <a:r>
              <a:rPr lang="en-US" sz="2400" b="1" dirty="0">
                <a:solidFill>
                  <a:srgbClr val="000000"/>
                </a:solidFill>
                <a:latin typeface="+mn-lt"/>
              </a:rPr>
              <a:t>n, written n! (and pronounced “n factorial”), is the </a:t>
            </a:r>
            <a:r>
              <a:rPr lang="en-US" sz="2400" b="1" dirty="0" smtClean="0">
                <a:solidFill>
                  <a:srgbClr val="000000"/>
                </a:solidFill>
                <a:latin typeface="+mn-lt"/>
              </a:rPr>
              <a:t>product</a:t>
            </a:r>
          </a:p>
          <a:p>
            <a:pPr lvl="1">
              <a:lnSpc>
                <a:spcPct val="90000"/>
              </a:lnSpc>
              <a:defRPr/>
            </a:pPr>
            <a:r>
              <a:rPr lang="en-US" sz="2400" b="1" dirty="0">
                <a:solidFill>
                  <a:srgbClr val="000000"/>
                </a:solidFill>
                <a:latin typeface="+mn-lt"/>
              </a:rPr>
              <a:t> </a:t>
            </a:r>
            <a:endParaRPr lang="en-US" sz="2400" b="1" dirty="0" smtClean="0">
              <a:solidFill>
                <a:srgbClr val="000000"/>
              </a:solidFill>
              <a:latin typeface="+mn-lt"/>
            </a:endParaRPr>
          </a:p>
        </p:txBody>
      </p:sp>
      <p:pic>
        <p:nvPicPr>
          <p:cNvPr id="6" name="Picture 5" descr="n times left parenthesis n minus 1 right parenthesis times left parenthesis n minus 2 right parenthesis and so on to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821" y="3000440"/>
            <a:ext cx="4367284" cy="516056"/>
          </a:xfrm>
          <a:prstGeom prst="rect">
            <a:avLst/>
          </a:prstGeom>
        </p:spPr>
      </p:pic>
      <p:sp>
        <p:nvSpPr>
          <p:cNvPr id="5" name="Text Placeholder 4"/>
          <p:cNvSpPr>
            <a:spLocks noGrp="1"/>
          </p:cNvSpPr>
          <p:nvPr>
            <p:ph type="body" idx="2"/>
          </p:nvPr>
        </p:nvSpPr>
        <p:spPr>
          <a:xfrm>
            <a:off x="457200" y="3550921"/>
            <a:ext cx="8229600" cy="518160"/>
          </a:xfrm>
        </p:spPr>
        <p:txBody>
          <a:bodyPr/>
          <a:lstStyle/>
          <a:p>
            <a:r>
              <a:rPr lang="en-US" sz="2400" dirty="0">
                <a:solidFill>
                  <a:srgbClr val="000000"/>
                </a:solidFill>
                <a:latin typeface="+mn-lt"/>
              </a:rPr>
              <a:t>with 1! equal to 1, and 0! defined to be 1</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353866014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6.18 Recursion </a:t>
            </a:r>
            <a:r>
              <a:rPr lang="en-US" sz="2000" b="0" dirty="0" smtClean="0"/>
              <a:t>(4 </a:t>
            </a:r>
            <a:r>
              <a:rPr lang="en-US" sz="2000" b="0" dirty="0"/>
              <a:t>of 7)</a:t>
            </a:r>
            <a:endParaRPr lang="en-US" dirty="0"/>
          </a:p>
        </p:txBody>
      </p:sp>
      <p:sp>
        <p:nvSpPr>
          <p:cNvPr id="3" name="Text Placeholder 2"/>
          <p:cNvSpPr>
            <a:spLocks noGrp="1"/>
          </p:cNvSpPr>
          <p:nvPr>
            <p:ph type="body" idx="1"/>
          </p:nvPr>
        </p:nvSpPr>
        <p:spPr>
          <a:xfrm>
            <a:off x="457200" y="1600201"/>
            <a:ext cx="8229600" cy="1798320"/>
          </a:xfrm>
        </p:spPr>
        <p:txBody>
          <a:bodyPr/>
          <a:lstStyle/>
          <a:p>
            <a:pPr marL="0" indent="0">
              <a:buNone/>
            </a:pPr>
            <a:r>
              <a:rPr lang="en-US" sz="2400" b="1" dirty="0">
                <a:latin typeface="+mn-lt"/>
              </a:rPr>
              <a:t>Iterative Factorial</a:t>
            </a:r>
          </a:p>
          <a:p>
            <a:r>
              <a:rPr lang="en-US" sz="2400" dirty="0">
                <a:latin typeface="+mn-lt"/>
              </a:rPr>
              <a:t>The factorial of an integer, </a:t>
            </a:r>
            <a:r>
              <a:rPr lang="en-US" sz="2400" dirty="0">
                <a:latin typeface="Consolas" panose="020B0609020204030204" pitchFamily="49" charset="0"/>
              </a:rPr>
              <a:t>number</a:t>
            </a:r>
            <a:r>
              <a:rPr lang="en-US" sz="2400" dirty="0">
                <a:latin typeface="+mn-lt"/>
              </a:rPr>
              <a:t>, greater than or equal to 0, can be calculated </a:t>
            </a:r>
            <a:r>
              <a:rPr lang="en-US" sz="2400" b="1" dirty="0">
                <a:latin typeface="+mn-lt"/>
              </a:rPr>
              <a:t>iteratively</a:t>
            </a:r>
            <a:r>
              <a:rPr lang="en-US" sz="2400" dirty="0">
                <a:latin typeface="+mn-lt"/>
              </a:rPr>
              <a:t> (nonrecursively) by using a loop</a:t>
            </a:r>
            <a:r>
              <a:rPr lang="en-US" sz="2400" dirty="0" smtClean="0">
                <a:latin typeface="+mn-lt"/>
              </a:rPr>
              <a:t>.</a:t>
            </a:r>
            <a:endParaRPr lang="en-US" sz="2400" dirty="0">
              <a:latin typeface="+mn-lt"/>
            </a:endParaRPr>
          </a:p>
        </p:txBody>
      </p:sp>
      <p:sp>
        <p:nvSpPr>
          <p:cNvPr id="5" name="Text Placeholder 4"/>
          <p:cNvSpPr>
            <a:spLocks noGrp="1"/>
          </p:cNvSpPr>
          <p:nvPr>
            <p:ph type="body" idx="2"/>
          </p:nvPr>
        </p:nvSpPr>
        <p:spPr>
          <a:xfrm>
            <a:off x="457200" y="3398522"/>
            <a:ext cx="8229600" cy="1959009"/>
          </a:xfrm>
        </p:spPr>
        <p:txBody>
          <a:bodyPr/>
          <a:lstStyle/>
          <a:p>
            <a:pPr marL="0" indent="0">
              <a:buNone/>
            </a:pPr>
            <a:r>
              <a:rPr lang="en-US" sz="2400" b="1" dirty="0"/>
              <a:t>Recursive Factorial</a:t>
            </a:r>
          </a:p>
          <a:p>
            <a:r>
              <a:rPr lang="en-US" sz="2400" dirty="0"/>
              <a:t>A recursive definition of the factorial function is arrived at by observing the following algebraic relationship:</a:t>
            </a:r>
          </a:p>
          <a:p>
            <a:pPr lvl="1"/>
            <a:r>
              <a:rPr lang="en-US" sz="2400" dirty="0"/>
              <a:t> </a:t>
            </a:r>
          </a:p>
        </p:txBody>
      </p:sp>
      <p:pic>
        <p:nvPicPr>
          <p:cNvPr id="4" name="Picture 3" descr="n factorial equals n times left parenthesis n minus 1 right parenthesis factoria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986" y="4835967"/>
            <a:ext cx="2515026" cy="521564"/>
          </a:xfrm>
          <a:prstGeom prst="rect">
            <a:avLst/>
          </a:prstGeom>
        </p:spPr>
      </p:pic>
    </p:spTree>
    <p:extLst>
      <p:ext uri="{BB962C8B-B14F-4D97-AF65-F5344CB8AC3E}">
        <p14:creationId xmlns:p14="http://schemas.microsoft.com/office/powerpoint/2010/main" val="22962688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6.3 Math Library Functions </a:t>
            </a:r>
            <a:r>
              <a:rPr lang="en-US" sz="2000" b="0" dirty="0" smtClean="0"/>
              <a:t>(2 </a:t>
            </a:r>
            <a:r>
              <a:rPr lang="en-US" sz="2000" b="0" dirty="0"/>
              <a:t>of 2)</a:t>
            </a:r>
            <a:endParaRPr lang="en-US" dirty="0"/>
          </a:p>
        </p:txBody>
      </p:sp>
      <p:sp>
        <p:nvSpPr>
          <p:cNvPr id="3" name="Text Placeholder 2"/>
          <p:cNvSpPr>
            <a:spLocks noGrp="1"/>
          </p:cNvSpPr>
          <p:nvPr>
            <p:ph type="body" idx="1"/>
          </p:nvPr>
        </p:nvSpPr>
        <p:spPr/>
        <p:txBody>
          <a:bodyPr/>
          <a:lstStyle/>
          <a:p>
            <a:r>
              <a:rPr lang="en-US" sz="2400" dirty="0">
                <a:latin typeface="+mn-lt"/>
              </a:rPr>
              <a:t>Some math library functions are summarized in </a:t>
            </a:r>
            <a:r>
              <a:rPr lang="en-US" sz="2400" dirty="0" smtClean="0">
                <a:latin typeface="+mn-lt"/>
              </a:rPr>
              <a:t>Figure</a:t>
            </a:r>
            <a:r>
              <a:rPr lang="en-US" sz="2400" dirty="0">
                <a:latin typeface="+mn-lt"/>
              </a:rPr>
              <a:t> 6.2.</a:t>
            </a:r>
          </a:p>
          <a:p>
            <a:pPr lvl="1"/>
            <a:r>
              <a:rPr lang="en-US" sz="2400" dirty="0">
                <a:latin typeface="+mn-lt"/>
              </a:rPr>
              <a:t>In the figure, the variables </a:t>
            </a:r>
            <a:r>
              <a:rPr lang="en-US" sz="2400" dirty="0">
                <a:latin typeface="Consolas" panose="020B0609020204030204" pitchFamily="49" charset="0"/>
              </a:rPr>
              <a:t>x</a:t>
            </a:r>
            <a:r>
              <a:rPr lang="en-US" sz="2400" dirty="0">
                <a:latin typeface="+mn-lt"/>
              </a:rPr>
              <a:t> and </a:t>
            </a:r>
            <a:r>
              <a:rPr lang="en-US" sz="2400" dirty="0">
                <a:latin typeface="Consolas" panose="020B0609020204030204" pitchFamily="49" charset="0"/>
              </a:rPr>
              <a:t>y</a:t>
            </a:r>
            <a:r>
              <a:rPr lang="en-US" sz="2400" dirty="0">
                <a:latin typeface="+mn-lt"/>
              </a:rPr>
              <a:t> are of type </a:t>
            </a:r>
            <a:r>
              <a:rPr lang="en-US" sz="2400" dirty="0">
                <a:latin typeface="Consolas" panose="020B0609020204030204" pitchFamily="49" charset="0"/>
              </a:rPr>
              <a:t>double</a:t>
            </a:r>
            <a:r>
              <a:rPr lang="en-US" sz="2400" dirty="0">
                <a:latin typeface="+mn-lt"/>
              </a:rPr>
              <a:t>.</a:t>
            </a:r>
          </a:p>
        </p:txBody>
      </p:sp>
    </p:spTree>
    <p:extLst>
      <p:ext uri="{BB962C8B-B14F-4D97-AF65-F5344CB8AC3E}">
        <p14:creationId xmlns:p14="http://schemas.microsoft.com/office/powerpoint/2010/main" val="125846552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6.18 Recursion </a:t>
            </a:r>
            <a:r>
              <a:rPr lang="en-US" sz="2000" b="0" dirty="0" smtClean="0"/>
              <a:t>(5 </a:t>
            </a:r>
            <a:r>
              <a:rPr lang="en-US" sz="2000" b="0" dirty="0"/>
              <a:t>of 7)</a:t>
            </a:r>
            <a:endParaRPr lang="en-US" dirty="0"/>
          </a:p>
        </p:txBody>
      </p:sp>
      <p:sp>
        <p:nvSpPr>
          <p:cNvPr id="3" name="Text Placeholder 2"/>
          <p:cNvSpPr>
            <a:spLocks noGrp="1"/>
          </p:cNvSpPr>
          <p:nvPr>
            <p:ph type="body" idx="1"/>
          </p:nvPr>
        </p:nvSpPr>
        <p:spPr/>
        <p:txBody>
          <a:bodyPr/>
          <a:lstStyle/>
          <a:p>
            <a:pPr marL="0" indent="0">
              <a:buNone/>
            </a:pPr>
            <a:r>
              <a:rPr lang="en-US" sz="2400" b="1" dirty="0">
                <a:latin typeface="+mn-lt"/>
              </a:rPr>
              <a:t>Evaluating 5!</a:t>
            </a:r>
          </a:p>
          <a:p>
            <a:r>
              <a:rPr lang="en-US" sz="2400" dirty="0">
                <a:latin typeface="+mn-lt"/>
              </a:rPr>
              <a:t>The evaluation of 5! would proceed as shown in </a:t>
            </a:r>
            <a:r>
              <a:rPr lang="en-US" sz="2400" dirty="0" smtClean="0">
                <a:latin typeface="+mn-lt"/>
              </a:rPr>
              <a:t>Figure </a:t>
            </a:r>
            <a:r>
              <a:rPr lang="en-US" sz="2400" dirty="0">
                <a:latin typeface="+mn-lt"/>
              </a:rPr>
              <a:t>6.24, which illustrates how the succession of recursive calls proceeds until 1! is evaluated to be 1, terminating the recursion</a:t>
            </a:r>
            <a:r>
              <a:rPr lang="en-US" sz="2400" dirty="0" smtClean="0">
                <a:latin typeface="+mn-lt"/>
              </a:rPr>
              <a:t>.</a:t>
            </a:r>
            <a:endParaRPr lang="en-US" sz="2400" dirty="0">
              <a:latin typeface="+mn-lt"/>
            </a:endParaRPr>
          </a:p>
          <a:p>
            <a:r>
              <a:rPr lang="en-US" sz="2400" dirty="0">
                <a:latin typeface="+mn-lt"/>
              </a:rPr>
              <a:t>Figure 6.24(b) shows the values returned from each recursive call to its caller until the final value is calculated and returned</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7943863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6.24 Recursive </a:t>
            </a:r>
            <a:r>
              <a:rPr lang="en-US" dirty="0" smtClean="0"/>
              <a:t>Evaluation </a:t>
            </a:r>
            <a:r>
              <a:rPr lang="en-US" dirty="0"/>
              <a:t>of 5!</a:t>
            </a:r>
          </a:p>
        </p:txBody>
      </p:sp>
      <p:pic>
        <p:nvPicPr>
          <p:cNvPr id="5" name="Picture 4" descr="The recursive evaluation of 5 factorial. A, Procession of recursive calls is explained in 6 steps. The steps are as follows from top to bottom. 5 factorial, 5 times 4 factorial, 4 times 3 factorial. 3 times 2 factorial, 2 times 1 factorial, 1. B, Values returned from each recursive call has 6 steps from bottom to top. The steps and notes beside each step are as follows. 1, 1 returned. 2 times 1 factorial = 2 times 1 = 2 is returned. 3 times 2 factorial, 3 factorial = 3 times 2 = 6 is returned. 4 times 3 factorial. 4 factorial = 4 times 6 = 24 is returned. 5 times 4 factorial, 5 factorial = 5 times 24 = 120 is returned. 5 factorial, Final value = 1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062" y="1684769"/>
            <a:ext cx="6619875" cy="4371975"/>
          </a:xfrm>
          <a:prstGeom prst="rect">
            <a:avLst/>
          </a:prstGeom>
        </p:spPr>
      </p:pic>
    </p:spTree>
    <p:extLst>
      <p:ext uri="{BB962C8B-B14F-4D97-AF65-F5344CB8AC3E}">
        <p14:creationId xmlns:p14="http://schemas.microsoft.com/office/powerpoint/2010/main" val="104839226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6.18 Recursion </a:t>
            </a:r>
            <a:r>
              <a:rPr lang="en-US" sz="2000" b="0" dirty="0" smtClean="0"/>
              <a:t>(6 </a:t>
            </a:r>
            <a:r>
              <a:rPr lang="en-US" sz="2000" b="0" dirty="0"/>
              <a:t>of 7)</a:t>
            </a:r>
            <a:endParaRPr lang="en-US" dirty="0"/>
          </a:p>
        </p:txBody>
      </p:sp>
      <p:sp>
        <p:nvSpPr>
          <p:cNvPr id="3" name="Text Placeholder 2"/>
          <p:cNvSpPr>
            <a:spLocks noGrp="1"/>
          </p:cNvSpPr>
          <p:nvPr>
            <p:ph type="body" idx="1"/>
          </p:nvPr>
        </p:nvSpPr>
        <p:spPr/>
        <p:txBody>
          <a:bodyPr/>
          <a:lstStyle/>
          <a:p>
            <a:pPr marL="0" indent="0">
              <a:buNone/>
            </a:pPr>
            <a:r>
              <a:rPr lang="en-US" sz="2400" b="1" dirty="0">
                <a:latin typeface="+mn-lt"/>
              </a:rPr>
              <a:t>Using a Recursive </a:t>
            </a:r>
            <a:r>
              <a:rPr lang="en-US" sz="2400" b="1" dirty="0">
                <a:latin typeface="Consolas" panose="020B0609020204030204" pitchFamily="49" charset="0"/>
                <a:cs typeface="Consolas" panose="020B0609020204030204" pitchFamily="49" charset="0"/>
              </a:rPr>
              <a:t>factorial</a:t>
            </a:r>
            <a:r>
              <a:rPr lang="en-US" sz="2400" b="1" dirty="0">
                <a:latin typeface="+mn-lt"/>
              </a:rPr>
              <a:t> Function to Calculate Factorials</a:t>
            </a:r>
          </a:p>
          <a:p>
            <a:r>
              <a:rPr lang="en-US" sz="2400" dirty="0">
                <a:latin typeface="+mn-lt"/>
              </a:rPr>
              <a:t>Figure 6.25 uses recursion to calculate and print the factorials of the integers 0–10</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4017673582"/>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000" dirty="0" smtClean="0"/>
              <a:t>Figure 6.25 Recursive Function </a:t>
            </a:r>
            <a:r>
              <a:rPr lang="en-US" sz="3000" dirty="0" smtClean="0">
                <a:latin typeface="Consolas" panose="020B0609020204030204" pitchFamily="49" charset="0"/>
              </a:rPr>
              <a:t>factorial</a:t>
            </a:r>
            <a:r>
              <a:rPr lang="en-US" sz="3000" dirty="0" smtClean="0"/>
              <a:t> </a:t>
            </a:r>
            <a:r>
              <a:rPr lang="en-US" sz="2000" b="0" dirty="0" smtClean="0"/>
              <a:t>(1 of 2)</a:t>
            </a:r>
            <a:endParaRPr lang="en-US" sz="2000" b="0" dirty="0"/>
          </a:p>
        </p:txBody>
      </p:sp>
      <p:pic>
        <p:nvPicPr>
          <p:cNvPr id="5" name="Picture 4" descr="Computer code has 25 lines. The lines read as follows. Line 1. forward slash forward slash Fig period 6 period 25 colon fig 06 underscore 25 period c p p. Line 2. forward slash forward slash Recursive function factorial period. Line 3. hash include left angle bracket i o stream right angle bracket. Line 4. hash include left angle bracket i o m a n i p right angle bracket. Line 5. using namespace s t d semicolon. Line 6. blank. Line 7. unsigned long factorial left parenthesis unsigned long right parenthesis semicolon forward slash forward slash function prototype. Line 8. blank. Line 9. i n t main left parenthesis right parenthesis left brace. Line 10, indented once. forward slash forward slash calculate the factorials of 0 through 10. Line 11, indented once. for left parenthesis unsigned i n t counter left brace 0 right brace semicolon counter left angle bracket equals 10 semicolon plus plus counter right parenthesis left brace. Line 12, indented twice. c out left angle bracket left angle bracket set w left parenthesis 2 right parenthesis left angle bracket left angle bracket counter left angle bracket left angle bracket double quote exclamation point equals double quote left angle bracket left angle bracket factorial left parenthesis counter right parenthesis. Line 13, indented 3 times. left angle bracket left angle bracket end l semicolon. Line 14, indented once. right brace. Line 15. right brace. Line 1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502" y="1800823"/>
            <a:ext cx="7942997" cy="3494381"/>
          </a:xfrm>
          <a:prstGeom prst="rect">
            <a:avLst/>
          </a:prstGeom>
        </p:spPr>
      </p:pic>
    </p:spTree>
    <p:extLst>
      <p:ext uri="{BB962C8B-B14F-4D97-AF65-F5344CB8AC3E}">
        <p14:creationId xmlns:p14="http://schemas.microsoft.com/office/powerpoint/2010/main" val="223960895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000" dirty="0"/>
              <a:t>Figure 6.25 Recursive Function </a:t>
            </a:r>
            <a:r>
              <a:rPr lang="en-US" sz="3000" dirty="0" smtClean="0">
                <a:latin typeface="Consolas" panose="020B0609020204030204" pitchFamily="49" charset="0"/>
              </a:rPr>
              <a:t>factorial</a:t>
            </a:r>
            <a:r>
              <a:rPr lang="en-US" sz="3200" dirty="0" smtClean="0"/>
              <a:t> </a:t>
            </a:r>
            <a:r>
              <a:rPr lang="en-US" sz="2000" b="0" dirty="0" smtClean="0"/>
              <a:t>(2 </a:t>
            </a:r>
            <a:r>
              <a:rPr lang="en-US" sz="2000" b="0" dirty="0"/>
              <a:t>of 2)</a:t>
            </a:r>
            <a:endParaRPr lang="en-US" dirty="0"/>
          </a:p>
        </p:txBody>
      </p:sp>
      <p:pic>
        <p:nvPicPr>
          <p:cNvPr id="4" name="Picture 3" descr="The code continues. Line 17. forward slash forward slash recursive definition of function factorial. Line 18. unsigned long factorial left parenthesis unsigned long number right parenthesis left brace. Line 19, indented once. if left parenthesis number left angle bracket equals 1 right parenthesis left brace forward slash forward slash test for base case. Line 20, indented twice. return 1 semicolon forward slash forward slash base cases colon 0 exclamation point equals 1 and 1 exclamation point equals 1. Line 21, indented once. right brace. Line 22, indented once. else left brace forward slash forward slash recursion step. Line 23, indented twice. return number asterisk factorial left parenthesis number hyphen 1 right parenthesis semicolon. Line 24, indented once. right brace. Line 25. right brace. Computer code output has 11 lines. The lines read as follows. Line 1. 0 factorial equals 1. Line 2. 1 factorial equals 1. Line 3. 2 factorial equals 2. Line 4. 3 factorial equals 6. Line 5. 4 factorial equals 24. Line 6. 5 factorial equals 120. Line 7. 6 factorial ¬¬equals 720. Line 8. 7 factorial equals 5040. Line 9. 8 factorial equals 40320. Line 10. 9 factorial equals 362880. Line 11. 10 factorial = 36288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32" y="1793876"/>
            <a:ext cx="7958137" cy="3813976"/>
          </a:xfrm>
          <a:prstGeom prst="rect">
            <a:avLst/>
          </a:prstGeom>
        </p:spPr>
      </p:pic>
    </p:spTree>
    <p:extLst>
      <p:ext uri="{BB962C8B-B14F-4D97-AF65-F5344CB8AC3E}">
        <p14:creationId xmlns:p14="http://schemas.microsoft.com/office/powerpoint/2010/main" val="297793419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6.18 Recursion </a:t>
            </a:r>
            <a:r>
              <a:rPr lang="en-US" sz="2000" b="0" dirty="0" smtClean="0"/>
              <a:t>(7 </a:t>
            </a:r>
            <a:r>
              <a:rPr lang="en-US" sz="2000" b="0" dirty="0"/>
              <a:t>of 7)</a:t>
            </a:r>
            <a:endParaRPr lang="en-US" dirty="0"/>
          </a:p>
        </p:txBody>
      </p:sp>
      <p:sp>
        <p:nvSpPr>
          <p:cNvPr id="3" name="Text Placeholder 2"/>
          <p:cNvSpPr>
            <a:spLocks noGrp="1"/>
          </p:cNvSpPr>
          <p:nvPr>
            <p:ph type="body" idx="1"/>
          </p:nvPr>
        </p:nvSpPr>
        <p:spPr/>
        <p:txBody>
          <a:bodyPr/>
          <a:lstStyle/>
          <a:p>
            <a:pPr marL="0" indent="0">
              <a:buNone/>
            </a:pPr>
            <a:r>
              <a:rPr lang="en-US" sz="2400" b="1" dirty="0">
                <a:latin typeface="+mn-lt"/>
              </a:rPr>
              <a:t>C++11 Type </a:t>
            </a:r>
            <a:r>
              <a:rPr lang="en-US" sz="2400" b="1" dirty="0">
                <a:latin typeface="Consolas" panose="020B0609020204030204" pitchFamily="49" charset="0"/>
                <a:cs typeface="Consolas" panose="020B0609020204030204" pitchFamily="49" charset="0"/>
              </a:rPr>
              <a:t>unsigned</a:t>
            </a:r>
            <a:r>
              <a:rPr lang="en-US" sz="2400" b="1" dirty="0">
                <a:latin typeface="+mn-lt"/>
              </a:rPr>
              <a:t> </a:t>
            </a:r>
            <a:r>
              <a:rPr lang="en-US" sz="2400" b="1" dirty="0">
                <a:latin typeface="Consolas" panose="020B0609020204030204" pitchFamily="49" charset="0"/>
                <a:cs typeface="Consolas" panose="020B0609020204030204" pitchFamily="49" charset="0"/>
              </a:rPr>
              <a:t>long</a:t>
            </a:r>
            <a:r>
              <a:rPr lang="en-US" sz="2400" b="1" dirty="0">
                <a:latin typeface="+mn-lt"/>
              </a:rPr>
              <a:t> </a:t>
            </a:r>
            <a:r>
              <a:rPr lang="en-US" sz="2400" b="1" dirty="0">
                <a:latin typeface="Consolas" panose="020B0609020204030204" pitchFamily="49" charset="0"/>
                <a:cs typeface="Consolas" panose="020B0609020204030204" pitchFamily="49" charset="0"/>
              </a:rPr>
              <a:t>long</a:t>
            </a:r>
            <a:r>
              <a:rPr lang="en-US" sz="2400" b="1" dirty="0">
                <a:latin typeface="+mn-lt"/>
              </a:rPr>
              <a:t> </a:t>
            </a:r>
            <a:r>
              <a:rPr lang="en-US" sz="2400" b="1" dirty="0">
                <a:latin typeface="Consolas" panose="020B0609020204030204" pitchFamily="49" charset="0"/>
                <a:cs typeface="Consolas" panose="020B0609020204030204" pitchFamily="49" charset="0"/>
              </a:rPr>
              <a:t>int</a:t>
            </a:r>
            <a:r>
              <a:rPr lang="en-US" sz="2400" b="1" dirty="0">
                <a:latin typeface="+mn-lt"/>
              </a:rPr>
              <a:t> </a:t>
            </a:r>
          </a:p>
          <a:p>
            <a:pPr marL="0" indent="0">
              <a:buNone/>
            </a:pPr>
            <a:r>
              <a:rPr lang="en-US" sz="2400" dirty="0">
                <a:latin typeface="+mn-lt"/>
              </a:rPr>
              <a:t>C++11’s </a:t>
            </a:r>
            <a:r>
              <a:rPr lang="en-US" sz="2400" dirty="0">
                <a:latin typeface="Consolas" panose="020B0609020204030204" pitchFamily="49" charset="0"/>
                <a:cs typeface="Consolas" panose="020B0609020204030204" pitchFamily="49" charset="0"/>
              </a:rPr>
              <a:t>unsigned</a:t>
            </a:r>
            <a:r>
              <a:rPr lang="en-US" sz="2400" dirty="0">
                <a:latin typeface="+mn-lt"/>
              </a:rPr>
              <a:t> </a:t>
            </a:r>
            <a:r>
              <a:rPr lang="en-US" sz="2400" dirty="0">
                <a:latin typeface="Consolas" panose="020B0609020204030204" pitchFamily="49" charset="0"/>
                <a:cs typeface="Consolas" panose="020B0609020204030204" pitchFamily="49" charset="0"/>
              </a:rPr>
              <a:t>long</a:t>
            </a:r>
            <a:r>
              <a:rPr lang="en-US" sz="2400" dirty="0">
                <a:latin typeface="+mn-lt"/>
              </a:rPr>
              <a:t> </a:t>
            </a:r>
            <a:r>
              <a:rPr lang="en-US" sz="2400" dirty="0">
                <a:latin typeface="Consolas" panose="020B0609020204030204" pitchFamily="49" charset="0"/>
                <a:cs typeface="Consolas" panose="020B0609020204030204" pitchFamily="49" charset="0"/>
              </a:rPr>
              <a:t>long</a:t>
            </a:r>
            <a:r>
              <a:rPr lang="en-US" sz="2400" dirty="0">
                <a:latin typeface="+mn-lt"/>
              </a:rPr>
              <a:t> </a:t>
            </a:r>
            <a:r>
              <a:rPr lang="en-US" sz="2400" dirty="0">
                <a:latin typeface="Consolas" panose="020B0609020204030204" pitchFamily="49" charset="0"/>
                <a:cs typeface="Consolas" panose="020B0609020204030204" pitchFamily="49" charset="0"/>
              </a:rPr>
              <a:t>int</a:t>
            </a:r>
            <a:r>
              <a:rPr lang="en-US" sz="2400" dirty="0">
                <a:latin typeface="+mn-lt"/>
              </a:rPr>
              <a:t> type (which can be abbreviated as </a:t>
            </a:r>
            <a:r>
              <a:rPr lang="en-US" sz="2400" dirty="0">
                <a:latin typeface="Consolas" panose="020B0609020204030204" pitchFamily="49" charset="0"/>
                <a:cs typeface="Consolas" panose="020B0609020204030204" pitchFamily="49" charset="0"/>
              </a:rPr>
              <a:t>unsigned</a:t>
            </a:r>
            <a:r>
              <a:rPr lang="en-US" sz="2400" dirty="0">
                <a:latin typeface="+mn-lt"/>
              </a:rPr>
              <a:t> </a:t>
            </a:r>
            <a:r>
              <a:rPr lang="en-US" sz="2400" dirty="0">
                <a:latin typeface="Consolas" panose="020B0609020204030204" pitchFamily="49" charset="0"/>
                <a:cs typeface="Consolas" panose="020B0609020204030204" pitchFamily="49" charset="0"/>
              </a:rPr>
              <a:t>long</a:t>
            </a:r>
            <a:r>
              <a:rPr lang="en-US" sz="2400" dirty="0">
                <a:latin typeface="+mn-lt"/>
              </a:rPr>
              <a:t> </a:t>
            </a:r>
            <a:r>
              <a:rPr lang="en-US" sz="2400" dirty="0">
                <a:latin typeface="Consolas" panose="020B0609020204030204" pitchFamily="49" charset="0"/>
                <a:cs typeface="Consolas" panose="020B0609020204030204" pitchFamily="49" charset="0"/>
              </a:rPr>
              <a:t>long</a:t>
            </a:r>
            <a:r>
              <a:rPr lang="en-US" sz="2400" dirty="0">
                <a:latin typeface="+mn-lt"/>
              </a:rPr>
              <a:t> ) on some systems enables you to store values in at least 8 bytes (64 bits) which can hold numbers as large as 18,446,744,073,709,551,615</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05023057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6.19 Example Using Recursion: Fibonacci Series </a:t>
            </a:r>
            <a:r>
              <a:rPr lang="en-US" sz="2000" b="0" dirty="0" smtClean="0"/>
              <a:t>(1 of 3)</a:t>
            </a:r>
            <a:endParaRPr lang="en-US" sz="2000" b="0" dirty="0"/>
          </a:p>
        </p:txBody>
      </p:sp>
      <p:sp>
        <p:nvSpPr>
          <p:cNvPr id="3" name="Text Placeholder 2"/>
          <p:cNvSpPr>
            <a:spLocks noGrp="1"/>
          </p:cNvSpPr>
          <p:nvPr>
            <p:ph type="body" idx="1"/>
          </p:nvPr>
        </p:nvSpPr>
        <p:spPr/>
        <p:txBody>
          <a:bodyPr/>
          <a:lstStyle/>
          <a:p>
            <a:r>
              <a:rPr lang="en-US" sz="2000" dirty="0">
                <a:latin typeface="+mn-lt"/>
              </a:rPr>
              <a:t>The Fibonacci series</a:t>
            </a:r>
          </a:p>
          <a:p>
            <a:pPr lvl="1"/>
            <a:r>
              <a:rPr lang="en-US" sz="2000" dirty="0">
                <a:latin typeface="Consolas" panose="020B0609020204030204" pitchFamily="49" charset="0"/>
                <a:cs typeface="Consolas" panose="020B0609020204030204" pitchFamily="49" charset="0"/>
              </a:rPr>
              <a:t>0, 1, 1, 2, 3, 5, 8, 13, 21, …</a:t>
            </a:r>
          </a:p>
          <a:p>
            <a:r>
              <a:rPr lang="en-US" sz="2000" dirty="0">
                <a:latin typeface="+mn-lt"/>
              </a:rPr>
              <a:t>begins with 0 and 1 and has the property that each subsequent Fibonacci number is the sum of the previous two Fibonacci numbers.</a:t>
            </a:r>
          </a:p>
          <a:p>
            <a:r>
              <a:rPr lang="en-US" sz="2000" dirty="0">
                <a:latin typeface="+mn-lt"/>
              </a:rPr>
              <a:t>The series occurs in nature and, in particular, describes a form of spiral.</a:t>
            </a:r>
          </a:p>
          <a:p>
            <a:r>
              <a:rPr lang="en-US" sz="2000" dirty="0">
                <a:latin typeface="+mn-lt"/>
              </a:rPr>
              <a:t>The ratio of successive Fibonacci numbers converges on a constant value of 1.618….</a:t>
            </a:r>
          </a:p>
          <a:p>
            <a:r>
              <a:rPr lang="en-US" sz="2000" dirty="0">
                <a:latin typeface="+mn-lt"/>
              </a:rPr>
              <a:t>This frequently occurs in nature and has been called the </a:t>
            </a:r>
            <a:r>
              <a:rPr lang="en-US" sz="2000" b="1" dirty="0">
                <a:latin typeface="+mn-lt"/>
              </a:rPr>
              <a:t>golden ratio</a:t>
            </a:r>
            <a:r>
              <a:rPr lang="en-US" sz="2000" dirty="0">
                <a:latin typeface="+mn-lt"/>
              </a:rPr>
              <a:t> or the </a:t>
            </a:r>
            <a:r>
              <a:rPr lang="en-US" sz="2000" b="1" dirty="0">
                <a:latin typeface="+mn-lt"/>
              </a:rPr>
              <a:t>golden mean</a:t>
            </a:r>
            <a:r>
              <a:rPr lang="en-US" sz="2000" dirty="0">
                <a:latin typeface="+mn-lt"/>
              </a:rPr>
              <a:t>.</a:t>
            </a:r>
          </a:p>
          <a:p>
            <a:r>
              <a:rPr lang="en-US" sz="2000" dirty="0">
                <a:latin typeface="+mn-lt"/>
              </a:rPr>
              <a:t>Humans tend to find the golden mean aesthetically pleasing.</a:t>
            </a:r>
          </a:p>
        </p:txBody>
      </p:sp>
    </p:spTree>
    <p:extLst>
      <p:ext uri="{BB962C8B-B14F-4D97-AF65-F5344CB8AC3E}">
        <p14:creationId xmlns:p14="http://schemas.microsoft.com/office/powerpoint/2010/main" val="407006509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6.19 Example Using Recursion: Fibonacci Series </a:t>
            </a:r>
            <a:r>
              <a:rPr lang="en-US" sz="2000" b="0" dirty="0" smtClean="0"/>
              <a:t>(2 </a:t>
            </a:r>
            <a:r>
              <a:rPr lang="en-US" sz="2000" b="0" dirty="0"/>
              <a:t>of 3)</a:t>
            </a:r>
            <a:endParaRPr lang="en-US" dirty="0"/>
          </a:p>
        </p:txBody>
      </p:sp>
      <p:sp>
        <p:nvSpPr>
          <p:cNvPr id="4" name="Text Placeholder 3"/>
          <p:cNvSpPr>
            <a:spLocks noGrp="1"/>
          </p:cNvSpPr>
          <p:nvPr>
            <p:ph type="body" idx="1"/>
          </p:nvPr>
        </p:nvSpPr>
        <p:spPr>
          <a:xfrm>
            <a:off x="457200" y="1600201"/>
            <a:ext cx="8229600" cy="1356360"/>
          </a:xfrm>
        </p:spPr>
        <p:txBody>
          <a:bodyPr/>
          <a:lstStyle/>
          <a:p>
            <a:pPr marL="0" indent="0">
              <a:buNone/>
            </a:pPr>
            <a:r>
              <a:rPr lang="en-US" sz="2400" b="1" dirty="0">
                <a:latin typeface="+mn-lt"/>
              </a:rPr>
              <a:t>Recursive Fibonacci Definition</a:t>
            </a:r>
          </a:p>
          <a:p>
            <a:r>
              <a:rPr lang="en-US" sz="2400" dirty="0">
                <a:latin typeface="+mn-lt"/>
              </a:rPr>
              <a:t>The Fibonacci series can be defined recursively as follows</a:t>
            </a:r>
            <a:r>
              <a:rPr lang="en-US" sz="2400" dirty="0" smtClean="0">
                <a:latin typeface="+mn-lt"/>
              </a:rPr>
              <a:t>:</a:t>
            </a:r>
            <a:endParaRPr lang="en-US" sz="2400" dirty="0">
              <a:latin typeface="+mn-lt"/>
            </a:endParaRPr>
          </a:p>
        </p:txBody>
      </p:sp>
      <p:pic>
        <p:nvPicPr>
          <p:cNvPr id="6" name="Picture 5" descr="Fibonacci of 0 equals 0. Fibonacci of 1 equals 1. Fibonacci of n equals Fibonacci of left parenthesis n minus 1 right parenthesis plus Fibonacci of left parenthesis n minus 2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898" y="3124280"/>
            <a:ext cx="6624204" cy="1371600"/>
          </a:xfrm>
          <a:prstGeom prst="rect">
            <a:avLst/>
          </a:prstGeom>
        </p:spPr>
      </p:pic>
      <p:sp>
        <p:nvSpPr>
          <p:cNvPr id="5" name="Text Placeholder 4"/>
          <p:cNvSpPr>
            <a:spLocks noGrp="1"/>
          </p:cNvSpPr>
          <p:nvPr>
            <p:ph type="body" idx="2"/>
          </p:nvPr>
        </p:nvSpPr>
        <p:spPr>
          <a:xfrm>
            <a:off x="457200" y="4648201"/>
            <a:ext cx="8229600" cy="960120"/>
          </a:xfrm>
        </p:spPr>
        <p:txBody>
          <a:bodyPr/>
          <a:lstStyle/>
          <a:p>
            <a:r>
              <a:rPr lang="en-US" sz="2400" dirty="0">
                <a:latin typeface="+mn-lt"/>
              </a:rPr>
              <a:t>The program of </a:t>
            </a:r>
            <a:r>
              <a:rPr lang="en-US" sz="2400" dirty="0" smtClean="0">
                <a:latin typeface="+mn-lt"/>
              </a:rPr>
              <a:t>Figure</a:t>
            </a:r>
            <a:r>
              <a:rPr lang="en-US" sz="2400" dirty="0">
                <a:latin typeface="+mn-lt"/>
              </a:rPr>
              <a:t> 6.26 calculates the </a:t>
            </a:r>
            <a:r>
              <a:rPr lang="en-US" sz="2400" b="1" dirty="0">
                <a:latin typeface="+mn-lt"/>
              </a:rPr>
              <a:t>nth Fibonacci number recursively by using function </a:t>
            </a:r>
            <a:r>
              <a:rPr lang="en-US" sz="2400" dirty="0">
                <a:latin typeface="Consolas" panose="020B0609020204030204" pitchFamily="49" charset="0"/>
                <a:cs typeface="Consolas" panose="020B0609020204030204" pitchFamily="49" charset="0"/>
              </a:rPr>
              <a:t>fibonacci</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25482490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z="3000" dirty="0"/>
              <a:t>Figure </a:t>
            </a:r>
            <a:r>
              <a:rPr lang="en-US" sz="3000" dirty="0" smtClean="0"/>
              <a:t>6.26 </a:t>
            </a:r>
            <a:r>
              <a:rPr lang="en-US" sz="3000" dirty="0"/>
              <a:t>Recursive Function </a:t>
            </a:r>
            <a:r>
              <a:rPr lang="en-US" sz="3000" dirty="0">
                <a:latin typeface="Consolas" panose="020B0609020204030204" pitchFamily="49" charset="0"/>
              </a:rPr>
              <a:t>f</a:t>
            </a:r>
            <a:r>
              <a:rPr lang="en-US" sz="3000" dirty="0" smtClean="0">
                <a:latin typeface="Consolas" panose="020B0609020204030204" pitchFamily="49" charset="0"/>
              </a:rPr>
              <a:t>ibonacci</a:t>
            </a:r>
            <a:r>
              <a:rPr lang="en-US" sz="3000" dirty="0" smtClean="0"/>
              <a:t> </a:t>
            </a:r>
            <a:r>
              <a:rPr lang="en-US" sz="2000" b="0" dirty="0" smtClean="0"/>
              <a:t>(1 of 3)</a:t>
            </a:r>
            <a:endParaRPr lang="en-US" sz="2000" b="0" dirty="0"/>
          </a:p>
        </p:txBody>
      </p:sp>
      <p:pic>
        <p:nvPicPr>
          <p:cNvPr id="6" name="Picture 5" descr="Computer code has 28 lines. The lines read as follows. Line 1. forward slash forward slash Fig period 6 period 26 colon fig06 underscore 26 period c p p. Line 2. forward slash forward slash Recursive function Fibonacci period. Line 3. hash include left angle bracket i o stream right angle bracket. Line 4. 4 using namespace s t d semicolon. Line 5. blank. Line 6. unsigned long Fibonacci left parenthesis unsigned long right parenthesis semicolon forward slash forward slash function prototype. Line 7. blank. Line 8. i n t main left parenthesis right parenthesis left brace. Line 9, indented once. forward slash forward slash calculate the Fibonacci values of 0 through 10. Line 10, indented once. for left parenthesis unsigned i n t counter left brace 0 right brace semicolon counter left angle bracket equals 10 semicolon plus plus counter right parenthesis. Line 11, indented twice. 11 c out left angle bracket left angle bracket double quote Fibonacci left parenthesis double quote left angle bracket left angle bracket counter left angle bracket left angle bracket double quote right parenthesis equals double quote. Line 12, indented 3 times. left angle bracket left angle bracket Fibonacci left parenthesis counter right parenthesis left angle bracket left angle bracket end l semicolon. Line 13. blank. Line 14, indented once. forward slash forward slash display higher Fibonacci values. Line 15, indented once. c out left angle bracket left angle bracket double quote back slash n Fibonacci left parenthesis 20 right parenthesis equals double quote left angle bracket left angle bracket Fibonacci left parenthesis 20 right parenthesis left angle bracket left angle bracket end l semicolon. Line 16, indented once. c out left angle bracket left angle bracket double quote Fibonacci left parenthesis 30 right parenthesis equals double quote left angle bracket left angle bracket Fibonacci left parenthesis 30 right parenthesis left angle bracket left angle bracket end l semicolon. Line 17, indented once. c out left angle bracket left angle bracket double quote Fibonacci left parenthesis 35 right parenthesis equals double quote left angle bracket left angle bracket Fibonacci left parenthesis 35 right parenthesis left angle bracket left angle bracket end l semicolon. Line 18. right brace. Line 19.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37" y="1556068"/>
            <a:ext cx="7858125" cy="4038600"/>
          </a:xfrm>
          <a:prstGeom prst="rect">
            <a:avLst/>
          </a:prstGeom>
        </p:spPr>
      </p:pic>
    </p:spTree>
    <p:extLst>
      <p:ext uri="{BB962C8B-B14F-4D97-AF65-F5344CB8AC3E}">
        <p14:creationId xmlns:p14="http://schemas.microsoft.com/office/powerpoint/2010/main" val="295277159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z="3000" dirty="0"/>
              <a:t>Figure </a:t>
            </a:r>
            <a:r>
              <a:rPr lang="en-US" sz="3000" dirty="0" smtClean="0"/>
              <a:t>6.26 </a:t>
            </a:r>
            <a:r>
              <a:rPr lang="en-US" sz="3000" dirty="0"/>
              <a:t>Recursive Function </a:t>
            </a:r>
            <a:r>
              <a:rPr lang="en-US" sz="3000" dirty="0" smtClean="0">
                <a:latin typeface="Consolas" panose="020B0609020204030204" pitchFamily="49" charset="0"/>
              </a:rPr>
              <a:t>fibonacci</a:t>
            </a:r>
            <a:r>
              <a:rPr lang="en-US" sz="3000" dirty="0" smtClean="0"/>
              <a:t> </a:t>
            </a:r>
            <a:r>
              <a:rPr lang="en-US" sz="2000" b="0" dirty="0" smtClean="0"/>
              <a:t>(2 </a:t>
            </a:r>
            <a:r>
              <a:rPr lang="en-US" sz="2000" b="0" dirty="0"/>
              <a:t>of 3)</a:t>
            </a:r>
            <a:endParaRPr lang="en-US" dirty="0"/>
          </a:p>
        </p:txBody>
      </p:sp>
      <p:pic>
        <p:nvPicPr>
          <p:cNvPr id="6" name="Picture 5" descr="The code continues. Line 20. forward slash forward slash recursive function Fibonacci. Line 21. unsigned long Fibonacci left parenthesis unsigned long number right parenthesis left brace. Line 22, indented once. if left parenthesis left parenthesis 0 equals equals number right parenthesis pipe pipe left parenthesis 1 equals equals number right parenthesis right parenthesis left brace forward slash forward slash base cases. Line 23, indented twice. return number semicolon. Line 24, indented once. right brace. Line 25, indented once. else left brace forward slash forward slash recursion step. Line 26, indented twice. return Fibonacci left parenthesis number hyphen 1 right parenthesis plus Fibonacci left parenthesis number hyphen 2 right parenthesis semicolon. Line 27, indented once. right brace. Line 28.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1783080"/>
            <a:ext cx="7848600" cy="1981200"/>
          </a:xfrm>
          <a:prstGeom prst="rect">
            <a:avLst/>
          </a:prstGeom>
        </p:spPr>
      </p:pic>
    </p:spTree>
    <p:extLst>
      <p:ext uri="{BB962C8B-B14F-4D97-AF65-F5344CB8AC3E}">
        <p14:creationId xmlns:p14="http://schemas.microsoft.com/office/powerpoint/2010/main" val="21723462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a:t>
            </a:r>
            <a:r>
              <a:rPr lang="en-US" dirty="0" smtClean="0"/>
              <a:t>6.2 </a:t>
            </a:r>
            <a:r>
              <a:rPr lang="en-US" dirty="0"/>
              <a:t>Math Library Functions </a:t>
            </a:r>
            <a:r>
              <a:rPr lang="en-US" sz="2000" b="0" dirty="0"/>
              <a:t>(1 of 2)</a:t>
            </a:r>
          </a:p>
        </p:txBody>
      </p:sp>
      <p:graphicFrame>
        <p:nvGraphicFramePr>
          <p:cNvPr id="4" name="Table 3"/>
          <p:cNvGraphicFramePr>
            <a:graphicFrameLocks noGrp="1"/>
          </p:cNvGraphicFramePr>
          <p:nvPr>
            <p:extLst>
              <p:ext uri="{D42A27DB-BD31-4B8C-83A1-F6EECF244321}">
                <p14:modId xmlns:p14="http://schemas.microsoft.com/office/powerpoint/2010/main" val="601753281"/>
              </p:ext>
            </p:extLst>
          </p:nvPr>
        </p:nvGraphicFramePr>
        <p:xfrm>
          <a:off x="666745" y="1575120"/>
          <a:ext cx="7991479" cy="4485640"/>
        </p:xfrm>
        <a:graphic>
          <a:graphicData uri="http://schemas.openxmlformats.org/drawingml/2006/table">
            <a:tbl>
              <a:tblPr firstRow="1" bandRow="1">
                <a:tableStyleId>{40F9630F-82C1-40B7-BC3A-925EFCFF5E92}</a:tableStyleId>
              </a:tblPr>
              <a:tblGrid>
                <a:gridCol w="1523381">
                  <a:extLst>
                    <a:ext uri="{9D8B030D-6E8A-4147-A177-3AD203B41FA5}">
                      <a16:colId xmlns:a16="http://schemas.microsoft.com/office/drawing/2014/main" val="3954681962"/>
                    </a:ext>
                  </a:extLst>
                </a:gridCol>
                <a:gridCol w="3804272">
                  <a:extLst>
                    <a:ext uri="{9D8B030D-6E8A-4147-A177-3AD203B41FA5}">
                      <a16:colId xmlns:a16="http://schemas.microsoft.com/office/drawing/2014/main" val="1584607833"/>
                    </a:ext>
                  </a:extLst>
                </a:gridCol>
                <a:gridCol w="2663826">
                  <a:extLst>
                    <a:ext uri="{9D8B030D-6E8A-4147-A177-3AD203B41FA5}">
                      <a16:colId xmlns:a16="http://schemas.microsoft.com/office/drawing/2014/main" val="2302424752"/>
                    </a:ext>
                  </a:extLst>
                </a:gridCol>
              </a:tblGrid>
              <a:tr h="370840">
                <a:tc>
                  <a:txBody>
                    <a:bodyPr/>
                    <a:lstStyle/>
                    <a:p>
                      <a:r>
                        <a:rPr lang="en-US" sz="1800" b="1" i="0" u="none" strike="noStrike" cap="none" baseline="0" dirty="0" smtClean="0">
                          <a:solidFill>
                            <a:schemeClr val="dk1"/>
                          </a:solidFill>
                          <a:latin typeface="+mn-lt"/>
                          <a:ea typeface="Arial"/>
                          <a:cs typeface="Arial"/>
                          <a:sym typeface="Arial"/>
                        </a:rPr>
                        <a:t>Function</a:t>
                      </a:r>
                      <a:endParaRPr lang="en-US"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Description</a:t>
                      </a:r>
                      <a:endParaRPr lang="en-US"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Example</a:t>
                      </a:r>
                      <a:endParaRPr lang="en-US"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7066191"/>
                  </a:ext>
                </a:extLst>
              </a:tr>
              <a:tr h="370840">
                <a:tc>
                  <a:txBody>
                    <a:bodyPr/>
                    <a:lstStyle/>
                    <a:p>
                      <a:r>
                        <a:rPr lang="en-US" sz="1800" b="0" i="0" u="none" strike="noStrike" cap="none" baseline="0" dirty="0" smtClean="0">
                          <a:solidFill>
                            <a:schemeClr val="dk1"/>
                          </a:solidFill>
                          <a:latin typeface="Consolas" panose="020B0609020204030204" pitchFamily="49" charset="0"/>
                          <a:ea typeface="Arial"/>
                          <a:cs typeface="Arial"/>
                          <a:sym typeface="Arial"/>
                        </a:rPr>
                        <a:t>ceil(x)</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rounds </a:t>
                      </a:r>
                      <a:r>
                        <a:rPr lang="en-US" sz="1800" b="0" i="1" u="none" strike="noStrike" cap="none" baseline="0" dirty="0" smtClean="0">
                          <a:solidFill>
                            <a:schemeClr val="dk1"/>
                          </a:solidFill>
                          <a:latin typeface="+mn-lt"/>
                          <a:ea typeface="Arial"/>
                          <a:cs typeface="Arial"/>
                          <a:sym typeface="Arial"/>
                        </a:rPr>
                        <a:t>x </a:t>
                      </a:r>
                      <a:r>
                        <a:rPr lang="en-US" sz="1800" b="0" i="0" u="none" strike="noStrike" cap="none" baseline="0" dirty="0" smtClean="0">
                          <a:solidFill>
                            <a:schemeClr val="dk1"/>
                          </a:solidFill>
                          <a:latin typeface="+mn-lt"/>
                          <a:ea typeface="Arial"/>
                          <a:cs typeface="Arial"/>
                          <a:sym typeface="Arial"/>
                        </a:rPr>
                        <a:t>to the smallest integer not less than </a:t>
                      </a:r>
                      <a:r>
                        <a:rPr lang="en-US" sz="1800" b="0" i="1" u="none" strike="noStrike" cap="none" baseline="0" dirty="0" smtClean="0">
                          <a:solidFill>
                            <a:schemeClr val="dk1"/>
                          </a:solidFill>
                          <a:latin typeface="+mn-lt"/>
                          <a:ea typeface="Arial"/>
                          <a:cs typeface="Arial"/>
                          <a:sym typeface="Arial"/>
                        </a:rPr>
                        <a:t>x</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ceil(9.2) is 10.0</a:t>
                      </a:r>
                    </a:p>
                    <a:p>
                      <a:r>
                        <a:rPr lang="en-US" sz="1800" b="0" i="0" u="none" strike="noStrike" cap="none" baseline="0" dirty="0" smtClean="0">
                          <a:solidFill>
                            <a:schemeClr val="dk1"/>
                          </a:solidFill>
                          <a:latin typeface="+mn-lt"/>
                          <a:ea typeface="Arial"/>
                          <a:cs typeface="Arial"/>
                          <a:sym typeface="Arial"/>
                        </a:rPr>
                        <a:t>ceil(-9.8) is -9.0</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2389321"/>
                  </a:ext>
                </a:extLst>
              </a:tr>
              <a:tr h="370840">
                <a:tc>
                  <a:txBody>
                    <a:bodyPr/>
                    <a:lstStyle/>
                    <a:p>
                      <a:r>
                        <a:rPr lang="en-US" sz="1800" b="0" i="0" u="none" strike="noStrike" cap="none" baseline="0" dirty="0" smtClean="0">
                          <a:solidFill>
                            <a:schemeClr val="dk1"/>
                          </a:solidFill>
                          <a:latin typeface="Consolas" panose="020B0609020204030204" pitchFamily="49" charset="0"/>
                          <a:ea typeface="Arial"/>
                          <a:cs typeface="Arial"/>
                          <a:sym typeface="Arial"/>
                        </a:rPr>
                        <a:t>cos(x)</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trigonometric cosine of </a:t>
                      </a:r>
                      <a:r>
                        <a:rPr lang="en-US" sz="1800" b="0" i="1" u="none" strike="noStrike" cap="none" baseline="0" dirty="0" smtClean="0">
                          <a:solidFill>
                            <a:schemeClr val="dk1"/>
                          </a:solidFill>
                          <a:latin typeface="+mn-lt"/>
                          <a:ea typeface="Arial"/>
                          <a:cs typeface="Arial"/>
                          <a:sym typeface="Arial"/>
                        </a:rPr>
                        <a:t>x </a:t>
                      </a:r>
                      <a:r>
                        <a:rPr lang="en-US" sz="1800" b="0" i="0" u="none" strike="noStrike" cap="none" baseline="0" dirty="0" smtClean="0">
                          <a:solidFill>
                            <a:schemeClr val="dk1"/>
                          </a:solidFill>
                          <a:latin typeface="+mn-lt"/>
                          <a:ea typeface="Arial"/>
                          <a:cs typeface="Arial"/>
                          <a:sym typeface="Arial"/>
                        </a:rPr>
                        <a:t>(</a:t>
                      </a:r>
                      <a:r>
                        <a:rPr lang="en-US" sz="1800" b="0" i="1" u="none" strike="noStrike" cap="none" baseline="0" dirty="0" smtClean="0">
                          <a:solidFill>
                            <a:schemeClr val="dk1"/>
                          </a:solidFill>
                          <a:latin typeface="+mn-lt"/>
                          <a:ea typeface="Arial"/>
                          <a:cs typeface="Arial"/>
                          <a:sym typeface="Arial"/>
                        </a:rPr>
                        <a:t>x </a:t>
                      </a:r>
                      <a:r>
                        <a:rPr lang="en-US" sz="1800" b="0" i="0" u="none" strike="noStrike" cap="none" baseline="0" dirty="0" smtClean="0">
                          <a:solidFill>
                            <a:schemeClr val="dk1"/>
                          </a:solidFill>
                          <a:latin typeface="+mn-lt"/>
                          <a:ea typeface="Arial"/>
                          <a:cs typeface="Arial"/>
                          <a:sym typeface="Arial"/>
                        </a:rPr>
                        <a:t>in radians)</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cos(0.0) is 1.0</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4794145"/>
                  </a:ext>
                </a:extLst>
              </a:tr>
              <a:tr h="543556">
                <a:tc>
                  <a:txBody>
                    <a:bodyPr/>
                    <a:lstStyle/>
                    <a:p>
                      <a:r>
                        <a:rPr lang="en-US" sz="1800" b="0" i="0" u="none" strike="noStrike" cap="none" baseline="0" dirty="0" smtClean="0">
                          <a:solidFill>
                            <a:schemeClr val="dk1"/>
                          </a:solidFill>
                          <a:latin typeface="Consolas" panose="020B0609020204030204" pitchFamily="49" charset="0"/>
                          <a:ea typeface="Arial"/>
                          <a:cs typeface="Arial"/>
                          <a:sym typeface="Arial"/>
                        </a:rPr>
                        <a:t>exp(x)</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exponential function </a:t>
                      </a:r>
                      <a:r>
                        <a:rPr lang="en-US" sz="1400" b="0" i="0" u="none" strike="noStrike" cap="none" dirty="0" smtClean="0">
                          <a:solidFill>
                            <a:schemeClr val="bg1"/>
                          </a:solidFill>
                          <a:effectLst/>
                          <a:latin typeface="+mn-lt"/>
                          <a:ea typeface="Arial"/>
                          <a:cs typeface="Arial"/>
                          <a:sym typeface="Arial"/>
                        </a:rPr>
                        <a:t>e to the x power</a:t>
                      </a:r>
                      <a:endParaRPr lang="en-US" sz="18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exp(1.0) is 2.718282</a:t>
                      </a:r>
                    </a:p>
                    <a:p>
                      <a:r>
                        <a:rPr lang="en-US" sz="1800" b="0" i="0" u="none" strike="noStrike" cap="none" baseline="0" dirty="0" smtClean="0">
                          <a:solidFill>
                            <a:schemeClr val="dk1"/>
                          </a:solidFill>
                          <a:latin typeface="+mn-lt"/>
                          <a:ea typeface="Arial"/>
                          <a:cs typeface="Arial"/>
                          <a:sym typeface="Arial"/>
                        </a:rPr>
                        <a:t>exp(2.0) is 7.389056</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1820528"/>
                  </a:ext>
                </a:extLst>
              </a:tr>
              <a:tr h="370840">
                <a:tc>
                  <a:txBody>
                    <a:bodyPr/>
                    <a:lstStyle/>
                    <a:p>
                      <a:r>
                        <a:rPr lang="en-US" sz="1800" b="0" i="0" u="none" strike="noStrike" cap="none" baseline="0" dirty="0" smtClean="0">
                          <a:solidFill>
                            <a:schemeClr val="dk1"/>
                          </a:solidFill>
                          <a:latin typeface="Consolas" panose="020B0609020204030204" pitchFamily="49" charset="0"/>
                          <a:ea typeface="Arial"/>
                          <a:cs typeface="Arial"/>
                          <a:sym typeface="Arial"/>
                        </a:rPr>
                        <a:t>fabs(x)</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absolute value of </a:t>
                      </a:r>
                      <a:r>
                        <a:rPr lang="en-US" sz="1800" b="0" i="1" u="none" strike="noStrike" cap="none" baseline="0" dirty="0" smtClean="0">
                          <a:solidFill>
                            <a:schemeClr val="dk1"/>
                          </a:solidFill>
                          <a:latin typeface="+mn-lt"/>
                          <a:ea typeface="Arial"/>
                          <a:cs typeface="Arial"/>
                          <a:sym typeface="Arial"/>
                        </a:rPr>
                        <a:t>x</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fabs(5.1) is 5.1</a:t>
                      </a:r>
                    </a:p>
                    <a:p>
                      <a:r>
                        <a:rPr lang="en-US" sz="1800" b="0" i="0" u="none" strike="noStrike" cap="none" baseline="0" dirty="0" smtClean="0">
                          <a:solidFill>
                            <a:schemeClr val="dk1"/>
                          </a:solidFill>
                          <a:latin typeface="+mn-lt"/>
                          <a:ea typeface="Arial"/>
                          <a:cs typeface="Arial"/>
                          <a:sym typeface="Arial"/>
                        </a:rPr>
                        <a:t>fabs(0.0) is 0.0</a:t>
                      </a:r>
                    </a:p>
                    <a:p>
                      <a:r>
                        <a:rPr lang="en-US" sz="1800" b="0" i="0" u="none" strike="noStrike" cap="none" baseline="0" dirty="0" smtClean="0">
                          <a:solidFill>
                            <a:schemeClr val="dk1"/>
                          </a:solidFill>
                          <a:latin typeface="+mn-lt"/>
                          <a:ea typeface="Arial"/>
                          <a:cs typeface="Arial"/>
                          <a:sym typeface="Arial"/>
                        </a:rPr>
                        <a:t>fabs(-8.76) is 8.76</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1489604"/>
                  </a:ext>
                </a:extLst>
              </a:tr>
              <a:tr h="370840">
                <a:tc>
                  <a:txBody>
                    <a:bodyPr/>
                    <a:lstStyle/>
                    <a:p>
                      <a:r>
                        <a:rPr lang="en-US" sz="1800" b="0" i="0" u="none" strike="noStrike" cap="none" baseline="0" dirty="0" smtClean="0">
                          <a:solidFill>
                            <a:schemeClr val="dk1"/>
                          </a:solidFill>
                          <a:latin typeface="Consolas" panose="020B0609020204030204" pitchFamily="49" charset="0"/>
                          <a:ea typeface="Arial"/>
                          <a:cs typeface="Arial"/>
                          <a:sym typeface="Arial"/>
                        </a:rPr>
                        <a:t>floor(x)</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rounds </a:t>
                      </a:r>
                      <a:r>
                        <a:rPr lang="en-US" sz="1800" b="0" i="1" u="none" strike="noStrike" cap="none" baseline="0" dirty="0" smtClean="0">
                          <a:solidFill>
                            <a:schemeClr val="dk1"/>
                          </a:solidFill>
                          <a:latin typeface="+mn-lt"/>
                          <a:ea typeface="Arial"/>
                          <a:cs typeface="Arial"/>
                          <a:sym typeface="Arial"/>
                        </a:rPr>
                        <a:t>x </a:t>
                      </a:r>
                      <a:r>
                        <a:rPr lang="en-US" sz="1800" b="0" i="0" u="none" strike="noStrike" cap="none" baseline="0" dirty="0" smtClean="0">
                          <a:solidFill>
                            <a:schemeClr val="dk1"/>
                          </a:solidFill>
                          <a:latin typeface="+mn-lt"/>
                          <a:ea typeface="Arial"/>
                          <a:cs typeface="Arial"/>
                          <a:sym typeface="Arial"/>
                        </a:rPr>
                        <a:t>to the largest integer not greater than </a:t>
                      </a:r>
                      <a:r>
                        <a:rPr lang="en-US" sz="1800" b="0" i="1" u="none" strike="noStrike" cap="none" baseline="0" dirty="0" smtClean="0">
                          <a:solidFill>
                            <a:schemeClr val="dk1"/>
                          </a:solidFill>
                          <a:latin typeface="+mn-lt"/>
                          <a:ea typeface="Arial"/>
                          <a:cs typeface="Arial"/>
                          <a:sym typeface="Arial"/>
                        </a:rPr>
                        <a:t>x</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floor(9.2) is 9.0</a:t>
                      </a:r>
                    </a:p>
                    <a:p>
                      <a:r>
                        <a:rPr lang="en-US" sz="1800" b="0" i="0" u="none" strike="noStrike" cap="none" baseline="0" dirty="0" smtClean="0">
                          <a:solidFill>
                            <a:schemeClr val="dk1"/>
                          </a:solidFill>
                          <a:latin typeface="+mn-lt"/>
                          <a:ea typeface="Arial"/>
                          <a:cs typeface="Arial"/>
                          <a:sym typeface="Arial"/>
                        </a:rPr>
                        <a:t>floor(-9.8) is -10.0</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8343690"/>
                  </a:ext>
                </a:extLst>
              </a:tr>
              <a:tr h="370840">
                <a:tc>
                  <a:txBody>
                    <a:bodyPr/>
                    <a:lstStyle/>
                    <a:p>
                      <a:r>
                        <a:rPr lang="en-US" sz="1800" b="0" i="0" u="none" strike="noStrike" cap="none" baseline="0" dirty="0" smtClean="0">
                          <a:solidFill>
                            <a:schemeClr val="dk1"/>
                          </a:solidFill>
                          <a:latin typeface="Consolas" panose="020B0609020204030204" pitchFamily="49" charset="0"/>
                          <a:ea typeface="Arial"/>
                          <a:cs typeface="Arial"/>
                          <a:sym typeface="Arial"/>
                        </a:rPr>
                        <a:t>fmod(x, y)</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remainder of </a:t>
                      </a:r>
                      <a:r>
                        <a:rPr lang="en-US" sz="400" b="0" i="0" u="none" strike="noStrike" cap="none" dirty="0" smtClean="0">
                          <a:solidFill>
                            <a:schemeClr val="bg1"/>
                          </a:solidFill>
                          <a:effectLst/>
                          <a:latin typeface="+mn-lt"/>
                          <a:ea typeface="Arial"/>
                          <a:cs typeface="Arial"/>
                          <a:sym typeface="Arial"/>
                        </a:rPr>
                        <a:t>X forward slash y</a:t>
                      </a:r>
                      <a:r>
                        <a:rPr lang="en-US" sz="1800" b="0" i="1" u="none" strike="noStrike" cap="none" baseline="0" dirty="0" smtClean="0">
                          <a:solidFill>
                            <a:schemeClr val="dk1"/>
                          </a:solidFill>
                          <a:latin typeface="+mn-lt"/>
                          <a:ea typeface="Arial"/>
                          <a:cs typeface="Arial"/>
                          <a:sym typeface="Arial"/>
                        </a:rPr>
                        <a:t> </a:t>
                      </a:r>
                      <a:r>
                        <a:rPr lang="en-US" sz="1800" b="0" i="0" u="none" strike="noStrike" cap="none" baseline="0" dirty="0" smtClean="0">
                          <a:solidFill>
                            <a:schemeClr val="dk1"/>
                          </a:solidFill>
                          <a:latin typeface="+mn-lt"/>
                          <a:ea typeface="Arial"/>
                          <a:cs typeface="Arial"/>
                          <a:sym typeface="Arial"/>
                        </a:rPr>
                        <a:t>as a floating-point number</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fmod(2.6, 1.2) is 0.2</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78936906"/>
                  </a:ext>
                </a:extLst>
              </a:tr>
            </a:tbl>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155194168"/>
              </p:ext>
            </p:extLst>
          </p:nvPr>
        </p:nvGraphicFramePr>
        <p:xfrm>
          <a:off x="4358369" y="3241173"/>
          <a:ext cx="332000" cy="324524"/>
        </p:xfrm>
        <a:graphic>
          <a:graphicData uri="http://schemas.openxmlformats.org/presentationml/2006/ole">
            <mc:AlternateContent xmlns:mc="http://schemas.openxmlformats.org/markup-compatibility/2006">
              <mc:Choice xmlns:v="urn:schemas-microsoft-com:vml" Requires="v">
                <p:oleObj spid="_x0000_s3230" name="Equation" r:id="rId3" imgW="190440" imgH="203040" progId="Equation.DSMT4">
                  <p:embed/>
                </p:oleObj>
              </mc:Choice>
              <mc:Fallback>
                <p:oleObj name="Equation" r:id="rId3" imgW="190440" imgH="203040" progId="Equation.DSMT4">
                  <p:embed/>
                  <p:pic>
                    <p:nvPicPr>
                      <p:cNvPr id="5" name="Object 4"/>
                      <p:cNvPicPr/>
                      <p:nvPr/>
                    </p:nvPicPr>
                    <p:blipFill>
                      <a:blip r:embed="rId4"/>
                      <a:stretch>
                        <a:fillRect/>
                      </a:stretch>
                    </p:blipFill>
                    <p:spPr>
                      <a:xfrm>
                        <a:off x="4358369" y="3241173"/>
                        <a:ext cx="332000" cy="324524"/>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711702950"/>
              </p:ext>
            </p:extLst>
          </p:nvPr>
        </p:nvGraphicFramePr>
        <p:xfrm>
          <a:off x="3611339" y="5513704"/>
          <a:ext cx="406834" cy="224460"/>
        </p:xfrm>
        <a:graphic>
          <a:graphicData uri="http://schemas.openxmlformats.org/presentationml/2006/ole">
            <mc:AlternateContent xmlns:mc="http://schemas.openxmlformats.org/markup-compatibility/2006">
              <mc:Choice xmlns:v="urn:schemas-microsoft-com:vml" Requires="v">
                <p:oleObj spid="_x0000_s3231" name="Equation" r:id="rId5" imgW="368280" imgH="203040" progId="Equation.DSMT4">
                  <p:embed/>
                </p:oleObj>
              </mc:Choice>
              <mc:Fallback>
                <p:oleObj name="Equation" r:id="rId5" imgW="368280" imgH="203040" progId="Equation.DSMT4">
                  <p:embed/>
                  <p:pic>
                    <p:nvPicPr>
                      <p:cNvPr id="6" name="Object 5"/>
                      <p:cNvPicPr/>
                      <p:nvPr/>
                    </p:nvPicPr>
                    <p:blipFill>
                      <a:blip r:embed="rId6"/>
                      <a:stretch>
                        <a:fillRect/>
                      </a:stretch>
                    </p:blipFill>
                    <p:spPr>
                      <a:xfrm>
                        <a:off x="3611339" y="5513704"/>
                        <a:ext cx="406834" cy="224460"/>
                      </a:xfrm>
                      <a:prstGeom prst="rect">
                        <a:avLst/>
                      </a:prstGeom>
                    </p:spPr>
                  </p:pic>
                </p:oleObj>
              </mc:Fallback>
            </mc:AlternateContent>
          </a:graphicData>
        </a:graphic>
      </p:graphicFrame>
    </p:spTree>
    <p:extLst>
      <p:ext uri="{BB962C8B-B14F-4D97-AF65-F5344CB8AC3E}">
        <p14:creationId xmlns:p14="http://schemas.microsoft.com/office/powerpoint/2010/main" val="175490811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z="3000" dirty="0"/>
              <a:t>Figure </a:t>
            </a:r>
            <a:r>
              <a:rPr lang="en-US" sz="3000" dirty="0" smtClean="0"/>
              <a:t>6.26 </a:t>
            </a:r>
            <a:r>
              <a:rPr lang="en-US" sz="3000" dirty="0"/>
              <a:t>Recursive Function </a:t>
            </a:r>
            <a:r>
              <a:rPr lang="en-US" sz="3000" dirty="0" smtClean="0">
                <a:latin typeface="Consolas" panose="020B0609020204030204" pitchFamily="49" charset="0"/>
              </a:rPr>
              <a:t>fibonacci</a:t>
            </a:r>
            <a:r>
              <a:rPr lang="en-US" sz="3000" dirty="0" smtClean="0"/>
              <a:t> </a:t>
            </a:r>
            <a:r>
              <a:rPr lang="en-US" sz="2000" b="0" dirty="0" smtClean="0"/>
              <a:t>(3 </a:t>
            </a:r>
            <a:r>
              <a:rPr lang="en-US" sz="2000" b="0" dirty="0"/>
              <a:t>of 3)</a:t>
            </a:r>
            <a:endParaRPr lang="en-US" dirty="0"/>
          </a:p>
        </p:txBody>
      </p:sp>
      <p:pic>
        <p:nvPicPr>
          <p:cNvPr id="6" name="Picture 5" descr="Computer code output has 14 lines. The lines read as follows. Line 1. Fibonacci of 0 equals 0. Line 2. Fibonacci of 1 equals 1. Line 3. Fibonacci of 2 equals 1. Line 4. Fibonacci of 3 equals 2. Line 5. Fibonacci of 4 equals 3. Line 6. Fibonacci of 5 equals 5. Line 7. Fibonacci of 6 equals 8. Line 8. Fibonacci of 7 equals 13. Line 9. Fibonacci of 8 equals 21. Line 10. Fibonacci of 9 equals 34. Line 11. Fibonacci of 10 equals 55. Line 12. Fibonacci of 20 equals 6765. Line 13. Fibonacci of 30 equals 832040. Line 14. Fibonacci of 35 equals 92274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5" y="1844675"/>
            <a:ext cx="7829550" cy="3305175"/>
          </a:xfrm>
          <a:prstGeom prst="rect">
            <a:avLst/>
          </a:prstGeom>
        </p:spPr>
      </p:pic>
    </p:spTree>
    <p:extLst>
      <p:ext uri="{BB962C8B-B14F-4D97-AF65-F5344CB8AC3E}">
        <p14:creationId xmlns:p14="http://schemas.microsoft.com/office/powerpoint/2010/main" val="83496634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6.19 Example Using Recursion: Fibonacci Series </a:t>
            </a:r>
            <a:r>
              <a:rPr lang="en-US" sz="2000" b="0" dirty="0" smtClean="0"/>
              <a:t>(3 </a:t>
            </a:r>
            <a:r>
              <a:rPr lang="en-US" sz="2000" b="0" dirty="0"/>
              <a:t>of 3)</a:t>
            </a:r>
            <a:endParaRPr lang="en-US" dirty="0"/>
          </a:p>
        </p:txBody>
      </p:sp>
      <p:sp>
        <p:nvSpPr>
          <p:cNvPr id="3" name="Text Placeholder 2"/>
          <p:cNvSpPr>
            <a:spLocks noGrp="1"/>
          </p:cNvSpPr>
          <p:nvPr>
            <p:ph type="body" idx="1"/>
          </p:nvPr>
        </p:nvSpPr>
        <p:spPr/>
        <p:txBody>
          <a:bodyPr/>
          <a:lstStyle/>
          <a:p>
            <a:r>
              <a:rPr lang="en-US" sz="2000" dirty="0">
                <a:latin typeface="+mn-lt"/>
              </a:rPr>
              <a:t>Figure 6.27 shows how function </a:t>
            </a:r>
            <a:r>
              <a:rPr lang="en-US" sz="2000" dirty="0">
                <a:latin typeface="Consolas" panose="020B0609020204030204" pitchFamily="49" charset="0"/>
                <a:cs typeface="Consolas" panose="020B0609020204030204" pitchFamily="49" charset="0"/>
              </a:rPr>
              <a:t>fibonacci</a:t>
            </a:r>
            <a:r>
              <a:rPr lang="en-US" sz="2000" dirty="0">
                <a:latin typeface="+mn-lt"/>
              </a:rPr>
              <a:t> would evaluate </a:t>
            </a:r>
            <a:r>
              <a:rPr lang="en-US" sz="2000" dirty="0">
                <a:latin typeface="Consolas" panose="020B0609020204030204" pitchFamily="49" charset="0"/>
                <a:cs typeface="Consolas" panose="020B0609020204030204" pitchFamily="49" charset="0"/>
              </a:rPr>
              <a:t>fibonacci(3)</a:t>
            </a:r>
            <a:r>
              <a:rPr lang="en-US" sz="2000" dirty="0">
                <a:latin typeface="+mn-lt"/>
              </a:rPr>
              <a:t>.</a:t>
            </a:r>
          </a:p>
          <a:p>
            <a:r>
              <a:rPr lang="en-US" sz="2000" dirty="0">
                <a:latin typeface="+mn-lt"/>
              </a:rPr>
              <a:t>Figure raises interesting issues about the </a:t>
            </a:r>
            <a:r>
              <a:rPr lang="en-US" sz="2000" b="1" dirty="0">
                <a:latin typeface="+mn-lt"/>
              </a:rPr>
              <a:t>order</a:t>
            </a:r>
            <a:r>
              <a:rPr lang="en-US" sz="2000" dirty="0">
                <a:latin typeface="+mn-lt"/>
              </a:rPr>
              <a:t> in which C++ compilers evaluate the operands of operators.</a:t>
            </a:r>
          </a:p>
          <a:p>
            <a:pPr lvl="1"/>
            <a:r>
              <a:rPr lang="en-US" sz="2000" b="1" dirty="0">
                <a:latin typeface="+mn-lt"/>
              </a:rPr>
              <a:t>Separate</a:t>
            </a:r>
            <a:r>
              <a:rPr lang="en-US" sz="2000" dirty="0">
                <a:latin typeface="+mn-lt"/>
              </a:rPr>
              <a:t> issue from the order in which operators are applied to their operands, namely, the order dictated by the rules of operator precedence and associativity.</a:t>
            </a:r>
          </a:p>
          <a:p>
            <a:r>
              <a:rPr lang="en-US" sz="2000" dirty="0">
                <a:latin typeface="+mn-lt"/>
              </a:rPr>
              <a:t>Most programmers assume that operands are evaluated left to right.</a:t>
            </a:r>
          </a:p>
          <a:p>
            <a:r>
              <a:rPr lang="en-US" sz="2000" dirty="0">
                <a:latin typeface="+mn-lt"/>
              </a:rPr>
              <a:t>C++ does not specify the order in which the operands of most operators (including </a:t>
            </a:r>
            <a:r>
              <a:rPr lang="en-US" sz="2000" dirty="0">
                <a:latin typeface="Consolas" panose="020B0609020204030204" pitchFamily="49" charset="0"/>
                <a:cs typeface="Consolas" panose="020B0609020204030204" pitchFamily="49" charset="0"/>
              </a:rPr>
              <a:t>+</a:t>
            </a:r>
            <a:r>
              <a:rPr lang="en-US" sz="2000" dirty="0">
                <a:latin typeface="+mn-lt"/>
              </a:rPr>
              <a:t>) are to be evaluated.</a:t>
            </a:r>
          </a:p>
          <a:p>
            <a:r>
              <a:rPr lang="en-US" sz="2000" dirty="0">
                <a:latin typeface="+mn-lt"/>
              </a:rPr>
              <a:t>Therefore, you must make no assumption about the order in which these calls execute.</a:t>
            </a:r>
          </a:p>
        </p:txBody>
      </p:sp>
    </p:spTree>
    <p:extLst>
      <p:ext uri="{BB962C8B-B14F-4D97-AF65-F5344CB8AC3E}">
        <p14:creationId xmlns:p14="http://schemas.microsoft.com/office/powerpoint/2010/main" val="122137968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6.27 </a:t>
            </a:r>
            <a:r>
              <a:rPr lang="en-US" dirty="0"/>
              <a:t>Set of Recursive Calls to Function </a:t>
            </a:r>
            <a:r>
              <a:rPr lang="en-US" dirty="0" smtClean="0">
                <a:latin typeface="Consolas" panose="020B0609020204030204" pitchFamily="49" charset="0"/>
              </a:rPr>
              <a:t>fibonacci</a:t>
            </a:r>
            <a:endParaRPr lang="en-US" dirty="0">
              <a:latin typeface="Consolas" panose="020B0609020204030204" pitchFamily="49" charset="0"/>
            </a:endParaRPr>
          </a:p>
        </p:txBody>
      </p:sp>
      <p:pic>
        <p:nvPicPr>
          <p:cNvPr id="5" name="Picture 4" descr="A set of recursive calls to function Fibonacci. The Fibonacci of 3 is comprised of the return of Fibonacci of 2 + the Fibonacci of 1. Fibonacci of 1 is comprised of, return 1. The Fibonacci of 2 is comprised of the return of Fibonacci of 1 + the Fibonacci of 0. The Fibonacci of 1 is comprised of, return 1. Fibonacci of 0 is comprised of, return 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743398"/>
            <a:ext cx="7772400" cy="4057291"/>
          </a:xfrm>
          <a:prstGeom prst="rect">
            <a:avLst/>
          </a:prstGeom>
        </p:spPr>
      </p:pic>
    </p:spTree>
    <p:extLst>
      <p:ext uri="{BB962C8B-B14F-4D97-AF65-F5344CB8AC3E}">
        <p14:creationId xmlns:p14="http://schemas.microsoft.com/office/powerpoint/2010/main" val="179906941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Portability Tip 6.3</a:t>
            </a:r>
          </a:p>
        </p:txBody>
      </p:sp>
      <p:sp>
        <p:nvSpPr>
          <p:cNvPr id="3" name="Text Placeholder 2"/>
          <p:cNvSpPr>
            <a:spLocks noGrp="1"/>
          </p:cNvSpPr>
          <p:nvPr>
            <p:ph type="body" idx="1"/>
          </p:nvPr>
        </p:nvSpPr>
        <p:spPr>
          <a:xfrm>
            <a:off x="457200" y="1600201"/>
            <a:ext cx="8229600" cy="469154"/>
          </a:xfrm>
        </p:spPr>
        <p:txBody>
          <a:bodyPr/>
          <a:lstStyle/>
          <a:p>
            <a:pPr marL="0" indent="0">
              <a:buNone/>
            </a:pPr>
            <a:r>
              <a:rPr lang="en-US" sz="2400" dirty="0">
                <a:latin typeface="+mn-lt"/>
              </a:rPr>
              <a:t>Programs that depend on the order of evaluation of the operands of operators other than</a:t>
            </a:r>
            <a:endParaRPr lang="en-US" sz="2400" b="1" dirty="0">
              <a:latin typeface="+mn-lt"/>
            </a:endParaRPr>
          </a:p>
        </p:txBody>
      </p:sp>
      <p:graphicFrame>
        <p:nvGraphicFramePr>
          <p:cNvPr id="10" name="Object 9" descr="Ampersand ampersand, double pipe, question mark colon."/>
          <p:cNvGraphicFramePr>
            <a:graphicFrameLocks noChangeAspect="1"/>
          </p:cNvGraphicFramePr>
          <p:nvPr>
            <p:extLst>
              <p:ext uri="{D42A27DB-BD31-4B8C-83A1-F6EECF244321}">
                <p14:modId xmlns:p14="http://schemas.microsoft.com/office/powerpoint/2010/main" val="476745432"/>
              </p:ext>
            </p:extLst>
          </p:nvPr>
        </p:nvGraphicFramePr>
        <p:xfrm>
          <a:off x="5051684" y="2069354"/>
          <a:ext cx="1174233" cy="399744"/>
        </p:xfrm>
        <a:graphic>
          <a:graphicData uri="http://schemas.openxmlformats.org/presentationml/2006/ole">
            <mc:AlternateContent xmlns:mc="http://schemas.openxmlformats.org/markup-compatibility/2006">
              <mc:Choice xmlns:v="urn:schemas-microsoft-com:vml" Requires="v">
                <p:oleObj spid="_x0000_s4115" name="Equation" r:id="rId3" imgW="596880" imgH="203040" progId="Equation.DSMT4">
                  <p:embed/>
                </p:oleObj>
              </mc:Choice>
              <mc:Fallback>
                <p:oleObj name="Equation" r:id="rId3" imgW="596880" imgH="203040" progId="Equation.DSMT4">
                  <p:embed/>
                  <p:pic>
                    <p:nvPicPr>
                      <p:cNvPr id="6" name="Object 5"/>
                      <p:cNvPicPr/>
                      <p:nvPr/>
                    </p:nvPicPr>
                    <p:blipFill>
                      <a:blip r:embed="rId4"/>
                      <a:stretch>
                        <a:fillRect/>
                      </a:stretch>
                    </p:blipFill>
                    <p:spPr>
                      <a:xfrm>
                        <a:off x="5051684" y="2069354"/>
                        <a:ext cx="1174233" cy="399744"/>
                      </a:xfrm>
                      <a:prstGeom prst="rect">
                        <a:avLst/>
                      </a:prstGeom>
                    </p:spPr>
                  </p:pic>
                </p:oleObj>
              </mc:Fallback>
            </mc:AlternateContent>
          </a:graphicData>
        </a:graphic>
      </p:graphicFrame>
      <p:sp>
        <p:nvSpPr>
          <p:cNvPr id="9" name="Text Placeholder 8"/>
          <p:cNvSpPr>
            <a:spLocks noGrp="1"/>
          </p:cNvSpPr>
          <p:nvPr>
            <p:ph type="body" idx="2"/>
          </p:nvPr>
        </p:nvSpPr>
        <p:spPr>
          <a:xfrm>
            <a:off x="457200" y="1950720"/>
            <a:ext cx="8229600" cy="1402079"/>
          </a:xfrm>
        </p:spPr>
        <p:txBody>
          <a:bodyPr/>
          <a:lstStyle/>
          <a:p>
            <a:pPr marL="0" indent="5745163">
              <a:buNone/>
            </a:pPr>
            <a:r>
              <a:rPr lang="en-US" sz="2400" dirty="0">
                <a:latin typeface="+mn-lt"/>
              </a:rPr>
              <a:t>and the comma (,) operator can function differently with different compilers and can lead to logic errors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24710146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6.12</a:t>
            </a:r>
          </a:p>
        </p:txBody>
      </p:sp>
      <p:sp>
        <p:nvSpPr>
          <p:cNvPr id="3" name="Text Placeholder 2"/>
          <p:cNvSpPr>
            <a:spLocks noGrp="1"/>
          </p:cNvSpPr>
          <p:nvPr>
            <p:ph type="body" idx="1"/>
          </p:nvPr>
        </p:nvSpPr>
        <p:spPr>
          <a:xfrm>
            <a:off x="457200" y="1600201"/>
            <a:ext cx="8229600" cy="381000"/>
          </a:xfrm>
        </p:spPr>
        <p:txBody>
          <a:bodyPr/>
          <a:lstStyle/>
          <a:p>
            <a:pPr marL="0" indent="0">
              <a:buNone/>
            </a:pPr>
            <a:r>
              <a:rPr lang="en-US" sz="2400" dirty="0">
                <a:latin typeface="+mn-lt"/>
              </a:rPr>
              <a:t>Writing programs that depend on the order of evaluation of the operands of operators other than</a:t>
            </a:r>
          </a:p>
        </p:txBody>
      </p:sp>
      <p:graphicFrame>
        <p:nvGraphicFramePr>
          <p:cNvPr id="5" name="Object 4" descr="Ampersand ampersand, double pipe, question mark colon."/>
          <p:cNvGraphicFramePr>
            <a:graphicFrameLocks noChangeAspect="1"/>
          </p:cNvGraphicFramePr>
          <p:nvPr>
            <p:extLst>
              <p:ext uri="{D42A27DB-BD31-4B8C-83A1-F6EECF244321}">
                <p14:modId xmlns:p14="http://schemas.microsoft.com/office/powerpoint/2010/main" val="2003917140"/>
              </p:ext>
            </p:extLst>
          </p:nvPr>
        </p:nvGraphicFramePr>
        <p:xfrm>
          <a:off x="5569844" y="2069354"/>
          <a:ext cx="1174233" cy="399744"/>
        </p:xfrm>
        <a:graphic>
          <a:graphicData uri="http://schemas.openxmlformats.org/presentationml/2006/ole">
            <mc:AlternateContent xmlns:mc="http://schemas.openxmlformats.org/markup-compatibility/2006">
              <mc:Choice xmlns:v="urn:schemas-microsoft-com:vml" Requires="v">
                <p:oleObj spid="_x0000_s5138" name="Equation" r:id="rId3" imgW="596880" imgH="203040" progId="Equation.DSMT4">
                  <p:embed/>
                </p:oleObj>
              </mc:Choice>
              <mc:Fallback>
                <p:oleObj name="Equation" r:id="rId3" imgW="596880" imgH="203040" progId="Equation.DSMT4">
                  <p:embed/>
                  <p:pic>
                    <p:nvPicPr>
                      <p:cNvPr id="10" name="Object 9"/>
                      <p:cNvPicPr/>
                      <p:nvPr/>
                    </p:nvPicPr>
                    <p:blipFill>
                      <a:blip r:embed="rId4"/>
                      <a:stretch>
                        <a:fillRect/>
                      </a:stretch>
                    </p:blipFill>
                    <p:spPr>
                      <a:xfrm>
                        <a:off x="5569844" y="2069354"/>
                        <a:ext cx="1174233" cy="399744"/>
                      </a:xfrm>
                      <a:prstGeom prst="rect">
                        <a:avLst/>
                      </a:prstGeom>
                    </p:spPr>
                  </p:pic>
                </p:oleObj>
              </mc:Fallback>
            </mc:AlternateContent>
          </a:graphicData>
        </a:graphic>
      </p:graphicFrame>
      <p:sp>
        <p:nvSpPr>
          <p:cNvPr id="4" name="Text Placeholder 3"/>
          <p:cNvSpPr>
            <a:spLocks noGrp="1"/>
          </p:cNvSpPr>
          <p:nvPr>
            <p:ph type="body" idx="2"/>
          </p:nvPr>
        </p:nvSpPr>
        <p:spPr>
          <a:xfrm>
            <a:off x="441960" y="1950720"/>
            <a:ext cx="8229600" cy="868679"/>
          </a:xfrm>
        </p:spPr>
        <p:txBody>
          <a:bodyPr/>
          <a:lstStyle/>
          <a:p>
            <a:pPr marL="0" indent="6278563">
              <a:buNone/>
            </a:pPr>
            <a:r>
              <a:rPr lang="en-US" sz="2400" dirty="0">
                <a:latin typeface="+mn-lt"/>
              </a:rPr>
              <a:t>and the comma (,) operator can lead to logic errors.</a:t>
            </a:r>
          </a:p>
        </p:txBody>
      </p:sp>
    </p:spTree>
    <p:extLst>
      <p:ext uri="{BB962C8B-B14F-4D97-AF65-F5344CB8AC3E}">
        <p14:creationId xmlns:p14="http://schemas.microsoft.com/office/powerpoint/2010/main" val="84622443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6.12</a:t>
            </a:r>
          </a:p>
        </p:txBody>
      </p:sp>
      <p:sp>
        <p:nvSpPr>
          <p:cNvPr id="3" name="Text Placeholder 2"/>
          <p:cNvSpPr>
            <a:spLocks noGrp="1"/>
          </p:cNvSpPr>
          <p:nvPr>
            <p:ph type="body" idx="1"/>
          </p:nvPr>
        </p:nvSpPr>
        <p:spPr/>
        <p:txBody>
          <a:bodyPr/>
          <a:lstStyle/>
          <a:p>
            <a:pPr marL="0" indent="0">
              <a:buNone/>
            </a:pPr>
            <a:r>
              <a:rPr lang="en-US" sz="2400" dirty="0">
                <a:latin typeface="+mn-lt"/>
              </a:rPr>
              <a:t>Do not depend on the order in which operands are evaluated. To ensure that side </a:t>
            </a:r>
            <a:r>
              <a:rPr lang="en-US" sz="2400" dirty="0" smtClean="0">
                <a:latin typeface="+mn-lt"/>
              </a:rPr>
              <a:t>effects are </a:t>
            </a:r>
            <a:r>
              <a:rPr lang="en-US" sz="2400" dirty="0">
                <a:latin typeface="+mn-lt"/>
              </a:rPr>
              <a:t>applied in the correct order, break complex expressions into separate statements.</a:t>
            </a:r>
          </a:p>
        </p:txBody>
      </p:sp>
    </p:spTree>
    <p:extLst>
      <p:ext uri="{BB962C8B-B14F-4D97-AF65-F5344CB8AC3E}">
        <p14:creationId xmlns:p14="http://schemas.microsoft.com/office/powerpoint/2010/main" val="183251821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6.13</a:t>
            </a:r>
          </a:p>
        </p:txBody>
      </p:sp>
      <p:sp>
        <p:nvSpPr>
          <p:cNvPr id="3" name="Text Placeholder 2"/>
          <p:cNvSpPr>
            <a:spLocks noGrp="1"/>
          </p:cNvSpPr>
          <p:nvPr>
            <p:ph type="body" idx="1"/>
          </p:nvPr>
        </p:nvSpPr>
        <p:spPr>
          <a:xfrm>
            <a:off x="457200" y="1600201"/>
            <a:ext cx="2164080" cy="533400"/>
          </a:xfrm>
        </p:spPr>
        <p:txBody>
          <a:bodyPr/>
          <a:lstStyle/>
          <a:p>
            <a:pPr marL="0" indent="0">
              <a:buNone/>
            </a:pPr>
            <a:r>
              <a:rPr lang="en-US" sz="2400" dirty="0">
                <a:latin typeface="+mn-lt"/>
              </a:rPr>
              <a:t>Recall that the</a:t>
            </a:r>
          </a:p>
        </p:txBody>
      </p:sp>
      <p:graphicFrame>
        <p:nvGraphicFramePr>
          <p:cNvPr id="9" name="Object 8" descr="Ampersand ampersand and double pipe."/>
          <p:cNvGraphicFramePr>
            <a:graphicFrameLocks noChangeAspect="1"/>
          </p:cNvGraphicFramePr>
          <p:nvPr>
            <p:extLst>
              <p:ext uri="{D42A27DB-BD31-4B8C-83A1-F6EECF244321}">
                <p14:modId xmlns:p14="http://schemas.microsoft.com/office/powerpoint/2010/main" val="2038747387"/>
              </p:ext>
            </p:extLst>
          </p:nvPr>
        </p:nvGraphicFramePr>
        <p:xfrm>
          <a:off x="2530259" y="1727330"/>
          <a:ext cx="1165022" cy="365502"/>
        </p:xfrm>
        <a:graphic>
          <a:graphicData uri="http://schemas.openxmlformats.org/presentationml/2006/ole">
            <mc:AlternateContent xmlns:mc="http://schemas.openxmlformats.org/markup-compatibility/2006">
              <mc:Choice xmlns:v="urn:schemas-microsoft-com:vml" Requires="v">
                <p:oleObj spid="_x0000_s6176" name="Equation" r:id="rId3" imgW="647640" imgH="203040" progId="Equation.DSMT4">
                  <p:embed/>
                </p:oleObj>
              </mc:Choice>
              <mc:Fallback>
                <p:oleObj name="Equation" r:id="rId3" imgW="647640" imgH="203040" progId="Equation.DSMT4">
                  <p:embed/>
                  <p:pic>
                    <p:nvPicPr>
                      <p:cNvPr id="4" name="Object 3"/>
                      <p:cNvPicPr/>
                      <p:nvPr/>
                    </p:nvPicPr>
                    <p:blipFill>
                      <a:blip r:embed="rId4"/>
                      <a:stretch>
                        <a:fillRect/>
                      </a:stretch>
                    </p:blipFill>
                    <p:spPr>
                      <a:xfrm>
                        <a:off x="2530259" y="1727330"/>
                        <a:ext cx="1165022" cy="365502"/>
                      </a:xfrm>
                      <a:prstGeom prst="rect">
                        <a:avLst/>
                      </a:prstGeom>
                    </p:spPr>
                  </p:pic>
                </p:oleObj>
              </mc:Fallback>
            </mc:AlternateContent>
          </a:graphicData>
        </a:graphic>
      </p:graphicFrame>
      <p:sp>
        <p:nvSpPr>
          <p:cNvPr id="4" name="Content Placeholder 3"/>
          <p:cNvSpPr>
            <a:spLocks noGrp="1"/>
          </p:cNvSpPr>
          <p:nvPr>
            <p:ph sz="quarter" idx="13"/>
          </p:nvPr>
        </p:nvSpPr>
        <p:spPr>
          <a:xfrm>
            <a:off x="441960" y="1607503"/>
            <a:ext cx="8229600" cy="558800"/>
          </a:xfrm>
        </p:spPr>
        <p:txBody>
          <a:bodyPr/>
          <a:lstStyle/>
          <a:p>
            <a:pPr marL="0" indent="3230563">
              <a:buNone/>
            </a:pPr>
            <a:r>
              <a:rPr lang="en-US" sz="2400" dirty="0">
                <a:latin typeface="+mn-lt"/>
              </a:rPr>
              <a:t>operators use short-circuit evaluation. Placing an expression with a side effect on the right side of a</a:t>
            </a:r>
          </a:p>
        </p:txBody>
      </p:sp>
      <p:graphicFrame>
        <p:nvGraphicFramePr>
          <p:cNvPr id="10" name="Object 9" descr="Ampersand ampersand or double pipe."/>
          <p:cNvGraphicFramePr>
            <a:graphicFrameLocks noChangeAspect="1"/>
          </p:cNvGraphicFramePr>
          <p:nvPr>
            <p:extLst>
              <p:ext uri="{D42A27DB-BD31-4B8C-83A1-F6EECF244321}">
                <p14:modId xmlns:p14="http://schemas.microsoft.com/office/powerpoint/2010/main" val="730885685"/>
              </p:ext>
            </p:extLst>
          </p:nvPr>
        </p:nvGraphicFramePr>
        <p:xfrm>
          <a:off x="2453263" y="2441234"/>
          <a:ext cx="982270" cy="365502"/>
        </p:xfrm>
        <a:graphic>
          <a:graphicData uri="http://schemas.openxmlformats.org/presentationml/2006/ole">
            <mc:AlternateContent xmlns:mc="http://schemas.openxmlformats.org/markup-compatibility/2006">
              <mc:Choice xmlns:v="urn:schemas-microsoft-com:vml" Requires="v">
                <p:oleObj spid="_x0000_s6177" name="Equation" r:id="rId5" imgW="545760" imgH="203040" progId="Equation.DSMT4">
                  <p:embed/>
                </p:oleObj>
              </mc:Choice>
              <mc:Fallback>
                <p:oleObj name="Equation" r:id="rId5" imgW="545760" imgH="203040" progId="Equation.DSMT4">
                  <p:embed/>
                  <p:pic>
                    <p:nvPicPr>
                      <p:cNvPr id="5" name="Object 4"/>
                      <p:cNvPicPr/>
                      <p:nvPr/>
                    </p:nvPicPr>
                    <p:blipFill>
                      <a:blip r:embed="rId6"/>
                      <a:stretch>
                        <a:fillRect/>
                      </a:stretch>
                    </p:blipFill>
                    <p:spPr>
                      <a:xfrm>
                        <a:off x="2453263" y="2441234"/>
                        <a:ext cx="982270" cy="365502"/>
                      </a:xfrm>
                      <a:prstGeom prst="rect">
                        <a:avLst/>
                      </a:prstGeom>
                    </p:spPr>
                  </p:pic>
                </p:oleObj>
              </mc:Fallback>
            </mc:AlternateContent>
          </a:graphicData>
        </a:graphic>
      </p:graphicFrame>
      <p:sp>
        <p:nvSpPr>
          <p:cNvPr id="5" name="Content Placeholder 4"/>
          <p:cNvSpPr>
            <a:spLocks noGrp="1"/>
          </p:cNvSpPr>
          <p:nvPr>
            <p:ph sz="quarter" idx="14"/>
          </p:nvPr>
        </p:nvSpPr>
        <p:spPr>
          <a:xfrm>
            <a:off x="457200" y="2329498"/>
            <a:ext cx="8232775" cy="1114742"/>
          </a:xfrm>
        </p:spPr>
        <p:txBody>
          <a:bodyPr/>
          <a:lstStyle/>
          <a:p>
            <a:pPr marL="0" indent="2955925">
              <a:buNone/>
            </a:pPr>
            <a:r>
              <a:rPr lang="en-US" sz="2400" dirty="0">
                <a:latin typeface="+mn-lt"/>
              </a:rPr>
              <a:t>operator is a logic error if that expression should always be evaluated</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5372621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Tip 6.5</a:t>
            </a:r>
          </a:p>
        </p:txBody>
      </p:sp>
      <p:sp>
        <p:nvSpPr>
          <p:cNvPr id="3" name="Text Placeholder 2"/>
          <p:cNvSpPr>
            <a:spLocks noGrp="1"/>
          </p:cNvSpPr>
          <p:nvPr>
            <p:ph type="body" idx="1"/>
          </p:nvPr>
        </p:nvSpPr>
        <p:spPr/>
        <p:txBody>
          <a:bodyPr/>
          <a:lstStyle/>
          <a:p>
            <a:pPr marL="0" indent="0">
              <a:buNone/>
            </a:pPr>
            <a:r>
              <a:rPr lang="en-US" sz="2400" dirty="0">
                <a:latin typeface="+mn-lt"/>
              </a:rPr>
              <a:t>Avoid Fibonacci-style recursive programs that result in an exponential </a:t>
            </a:r>
            <a:r>
              <a:rPr lang="en-US" sz="2400" dirty="0" smtClean="0">
                <a:latin typeface="+mn-lt"/>
              </a:rPr>
              <a:t>“explosion” </a:t>
            </a:r>
            <a:r>
              <a:rPr lang="en-US" sz="2400" dirty="0">
                <a:latin typeface="+mn-lt"/>
              </a:rPr>
              <a:t>of calls.</a:t>
            </a:r>
          </a:p>
        </p:txBody>
      </p:sp>
    </p:spTree>
    <p:extLst>
      <p:ext uri="{BB962C8B-B14F-4D97-AF65-F5344CB8AC3E}">
        <p14:creationId xmlns:p14="http://schemas.microsoft.com/office/powerpoint/2010/main" val="416871555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kern="1200" dirty="0">
                <a:latin typeface="Times New Roman" panose="02020603050405020304" pitchFamily="18" charset="0"/>
              </a:rPr>
              <a:t>6.22 Recursion </a:t>
            </a:r>
            <a:r>
              <a:rPr lang="fr-FR" kern="1200" dirty="0" smtClean="0">
                <a:latin typeface="Times New Roman" panose="02020603050405020304" pitchFamily="18" charset="0"/>
              </a:rPr>
              <a:t>Vs</a:t>
            </a:r>
            <a:r>
              <a:rPr lang="fr-FR" kern="1200" dirty="0">
                <a:latin typeface="Times New Roman" panose="02020603050405020304" pitchFamily="18" charset="0"/>
              </a:rPr>
              <a:t>. Iteration </a:t>
            </a:r>
            <a:r>
              <a:rPr lang="fr-FR" sz="2000" b="0" kern="1200" dirty="0" smtClean="0">
                <a:latin typeface="Times New Roman" panose="02020603050405020304" pitchFamily="18" charset="0"/>
              </a:rPr>
              <a:t>(1 </a:t>
            </a:r>
            <a:r>
              <a:rPr lang="fr-FR" sz="2000" b="0" kern="1200" dirty="0">
                <a:latin typeface="Times New Roman" panose="02020603050405020304" pitchFamily="18" charset="0"/>
              </a:rPr>
              <a:t>of </a:t>
            </a:r>
            <a:r>
              <a:rPr lang="fr-FR" sz="2000" b="0" kern="1200" dirty="0" smtClean="0">
                <a:latin typeface="Times New Roman" panose="02020603050405020304" pitchFamily="18" charset="0"/>
              </a:rPr>
              <a:t>3)</a:t>
            </a:r>
            <a:endParaRPr lang="en-US" dirty="0"/>
          </a:p>
        </p:txBody>
      </p:sp>
      <p:sp>
        <p:nvSpPr>
          <p:cNvPr id="3" name="Text Placeholder 2"/>
          <p:cNvSpPr>
            <a:spLocks noGrp="1"/>
          </p:cNvSpPr>
          <p:nvPr>
            <p:ph type="body" idx="1"/>
          </p:nvPr>
        </p:nvSpPr>
        <p:spPr/>
        <p:txBody>
          <a:bodyPr/>
          <a:lstStyle/>
          <a:p>
            <a:pPr eaLnBrk="1" hangingPunct="1"/>
            <a:r>
              <a:rPr lang="en-US" altLang="en-US" sz="2000" dirty="0">
                <a:solidFill>
                  <a:srgbClr val="000000"/>
                </a:solidFill>
                <a:latin typeface="+mn-lt"/>
              </a:rPr>
              <a:t>Both iteration and recursion are </a:t>
            </a:r>
            <a:r>
              <a:rPr lang="en-US" altLang="en-US" sz="2000" b="1" dirty="0">
                <a:solidFill>
                  <a:srgbClr val="000000"/>
                </a:solidFill>
                <a:latin typeface="+mn-lt"/>
              </a:rPr>
              <a:t>based</a:t>
            </a:r>
            <a:r>
              <a:rPr lang="en-US" altLang="en-US" sz="2000" i="1" dirty="0">
                <a:solidFill>
                  <a:srgbClr val="000000"/>
                </a:solidFill>
                <a:latin typeface="+mn-lt"/>
              </a:rPr>
              <a:t> </a:t>
            </a:r>
            <a:r>
              <a:rPr lang="en-US" altLang="en-US" sz="2000" b="1" dirty="0">
                <a:solidFill>
                  <a:srgbClr val="000000"/>
                </a:solidFill>
                <a:latin typeface="+mn-lt"/>
              </a:rPr>
              <a:t>on a control statement</a:t>
            </a:r>
            <a:r>
              <a:rPr lang="en-US" altLang="en-US" sz="2000" dirty="0" smtClean="0">
                <a:solidFill>
                  <a:srgbClr val="000000"/>
                </a:solidFill>
                <a:latin typeface="+mn-lt"/>
              </a:rPr>
              <a:t>:</a:t>
            </a:r>
            <a:endParaRPr lang="en-US" altLang="en-US" sz="2000" dirty="0">
              <a:solidFill>
                <a:srgbClr val="000000"/>
              </a:solidFill>
              <a:latin typeface="+mn-lt"/>
            </a:endParaRPr>
          </a:p>
          <a:p>
            <a:pPr lvl="1"/>
            <a:r>
              <a:rPr lang="en-US" altLang="en-US" sz="2000" dirty="0">
                <a:solidFill>
                  <a:srgbClr val="000000"/>
                </a:solidFill>
                <a:latin typeface="+mn-lt"/>
              </a:rPr>
              <a:t>Iteration uses an </a:t>
            </a:r>
            <a:r>
              <a:rPr lang="en-US" altLang="en-US" sz="2000" b="1" dirty="0">
                <a:solidFill>
                  <a:srgbClr val="000000"/>
                </a:solidFill>
                <a:latin typeface="+mn-lt"/>
              </a:rPr>
              <a:t>iteration statement</a:t>
            </a:r>
          </a:p>
          <a:p>
            <a:pPr lvl="1"/>
            <a:r>
              <a:rPr lang="en-US" altLang="en-US" sz="2000" dirty="0">
                <a:solidFill>
                  <a:srgbClr val="000000"/>
                </a:solidFill>
                <a:latin typeface="+mn-lt"/>
              </a:rPr>
              <a:t>Recursion uses a </a:t>
            </a:r>
            <a:r>
              <a:rPr lang="en-US" altLang="en-US" sz="2000" b="1" dirty="0">
                <a:solidFill>
                  <a:srgbClr val="000000"/>
                </a:solidFill>
                <a:latin typeface="+mn-lt"/>
              </a:rPr>
              <a:t>selection statement</a:t>
            </a:r>
            <a:r>
              <a:rPr lang="en-US" altLang="en-US" sz="2000" dirty="0">
                <a:solidFill>
                  <a:srgbClr val="000000"/>
                </a:solidFill>
                <a:latin typeface="+mn-lt"/>
              </a:rPr>
              <a:t>.</a:t>
            </a:r>
          </a:p>
          <a:p>
            <a:r>
              <a:rPr lang="en-US" altLang="en-US" sz="2000" dirty="0">
                <a:solidFill>
                  <a:srgbClr val="000000"/>
                </a:solidFill>
                <a:latin typeface="+mn-lt"/>
              </a:rPr>
              <a:t>Both iteration and recursion involve </a:t>
            </a:r>
            <a:r>
              <a:rPr lang="en-US" altLang="en-US" sz="2000" b="1" dirty="0">
                <a:solidFill>
                  <a:srgbClr val="000000"/>
                </a:solidFill>
                <a:latin typeface="+mn-lt"/>
              </a:rPr>
              <a:t>iteration</a:t>
            </a:r>
            <a:r>
              <a:rPr lang="en-US" altLang="en-US" sz="2000" b="1" dirty="0" smtClean="0">
                <a:solidFill>
                  <a:srgbClr val="000000"/>
                </a:solidFill>
                <a:latin typeface="+mn-lt"/>
              </a:rPr>
              <a:t>:</a:t>
            </a:r>
            <a:endParaRPr lang="en-US" altLang="en-US" sz="2000" dirty="0">
              <a:solidFill>
                <a:srgbClr val="000000"/>
              </a:solidFill>
              <a:latin typeface="+mn-lt"/>
            </a:endParaRPr>
          </a:p>
          <a:p>
            <a:pPr lvl="1"/>
            <a:r>
              <a:rPr lang="en-US" altLang="en-US" sz="2000" dirty="0">
                <a:solidFill>
                  <a:srgbClr val="000000"/>
                </a:solidFill>
                <a:latin typeface="+mn-lt"/>
              </a:rPr>
              <a:t>Iteration explicitly uses an </a:t>
            </a:r>
            <a:r>
              <a:rPr lang="en-US" altLang="en-US" sz="2000" b="1" dirty="0">
                <a:solidFill>
                  <a:srgbClr val="000000"/>
                </a:solidFill>
                <a:latin typeface="+mn-lt"/>
              </a:rPr>
              <a:t>iteration statement</a:t>
            </a:r>
          </a:p>
          <a:p>
            <a:pPr lvl="1"/>
            <a:r>
              <a:rPr lang="en-US" altLang="en-US" sz="2000" dirty="0">
                <a:solidFill>
                  <a:srgbClr val="000000"/>
                </a:solidFill>
                <a:latin typeface="+mn-lt"/>
              </a:rPr>
              <a:t>Recursion achieves repetition through </a:t>
            </a:r>
            <a:r>
              <a:rPr lang="en-US" altLang="en-US" sz="2000" b="1" dirty="0">
                <a:solidFill>
                  <a:srgbClr val="000000"/>
                </a:solidFill>
                <a:latin typeface="+mn-lt"/>
              </a:rPr>
              <a:t>repeated function calls</a:t>
            </a:r>
            <a:r>
              <a:rPr lang="en-US" altLang="en-US" sz="2000" dirty="0">
                <a:solidFill>
                  <a:srgbClr val="000000"/>
                </a:solidFill>
                <a:latin typeface="+mn-lt"/>
              </a:rPr>
              <a:t>.</a:t>
            </a:r>
          </a:p>
          <a:p>
            <a:pPr eaLnBrk="1" hangingPunct="1"/>
            <a:r>
              <a:rPr lang="en-US" altLang="en-US" sz="2000" dirty="0">
                <a:solidFill>
                  <a:srgbClr val="000000"/>
                </a:solidFill>
                <a:latin typeface="+mn-lt"/>
              </a:rPr>
              <a:t>Iteration and recursion each involve a </a:t>
            </a:r>
            <a:r>
              <a:rPr lang="en-US" altLang="en-US" sz="2000" b="1" dirty="0">
                <a:solidFill>
                  <a:srgbClr val="000000"/>
                </a:solidFill>
                <a:latin typeface="+mn-lt"/>
              </a:rPr>
              <a:t>termination test</a:t>
            </a:r>
            <a:r>
              <a:rPr lang="en-US" altLang="en-US" sz="2000" dirty="0" smtClean="0">
                <a:solidFill>
                  <a:srgbClr val="000000"/>
                </a:solidFill>
                <a:latin typeface="+mn-lt"/>
              </a:rPr>
              <a:t>:</a:t>
            </a:r>
            <a:endParaRPr lang="en-US" altLang="en-US" sz="2000" dirty="0">
              <a:solidFill>
                <a:srgbClr val="000000"/>
              </a:solidFill>
              <a:latin typeface="+mn-lt"/>
            </a:endParaRPr>
          </a:p>
          <a:p>
            <a:pPr lvl="1"/>
            <a:r>
              <a:rPr lang="en-US" altLang="en-US" sz="2000" dirty="0">
                <a:solidFill>
                  <a:srgbClr val="000000"/>
                </a:solidFill>
                <a:latin typeface="+mn-lt"/>
              </a:rPr>
              <a:t>Iteration terminates when the </a:t>
            </a:r>
            <a:r>
              <a:rPr lang="en-US" altLang="en-US" sz="2000" b="1" dirty="0">
                <a:solidFill>
                  <a:srgbClr val="000000"/>
                </a:solidFill>
                <a:latin typeface="+mn-lt"/>
              </a:rPr>
              <a:t>loop-continuation condition </a:t>
            </a:r>
            <a:r>
              <a:rPr lang="en-US" altLang="en-US" sz="2000" dirty="0">
                <a:solidFill>
                  <a:srgbClr val="000000"/>
                </a:solidFill>
                <a:latin typeface="+mn-lt"/>
              </a:rPr>
              <a:t>fails</a:t>
            </a:r>
          </a:p>
          <a:p>
            <a:pPr lvl="1"/>
            <a:r>
              <a:rPr lang="en-US" altLang="en-US" sz="2000" dirty="0">
                <a:solidFill>
                  <a:srgbClr val="000000"/>
                </a:solidFill>
                <a:latin typeface="+mn-lt"/>
              </a:rPr>
              <a:t>Recursion terminates when a </a:t>
            </a:r>
            <a:r>
              <a:rPr lang="en-US" altLang="en-US" sz="2000" b="1" dirty="0">
                <a:solidFill>
                  <a:srgbClr val="000000"/>
                </a:solidFill>
                <a:latin typeface="+mn-lt"/>
              </a:rPr>
              <a:t>base case is recognized</a:t>
            </a:r>
            <a:r>
              <a:rPr lang="en-US" altLang="en-US" sz="2000" dirty="0">
                <a:solidFill>
                  <a:srgbClr val="000000"/>
                </a:solidFill>
                <a:latin typeface="+mn-lt"/>
              </a:rPr>
              <a:t>.</a:t>
            </a:r>
            <a:endParaRPr lang="en-US" sz="2000" dirty="0">
              <a:latin typeface="+mn-lt"/>
            </a:endParaRPr>
          </a:p>
        </p:txBody>
      </p:sp>
    </p:spTree>
    <p:extLst>
      <p:ext uri="{BB962C8B-B14F-4D97-AF65-F5344CB8AC3E}">
        <p14:creationId xmlns:p14="http://schemas.microsoft.com/office/powerpoint/2010/main" val="243576612"/>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fr-FR" kern="1200" dirty="0" smtClean="0">
                <a:latin typeface="Times New Roman" panose="02020603050405020304" pitchFamily="18" charset="0"/>
                <a:ea typeface="+mj-ea"/>
                <a:cs typeface="+mj-cs"/>
              </a:rPr>
              <a:t>6.22 Recursion Vs. Iteration </a:t>
            </a:r>
            <a:r>
              <a:rPr lang="fr-FR" sz="2000" b="0" kern="1200" dirty="0" smtClean="0">
                <a:latin typeface="Times New Roman" panose="02020603050405020304" pitchFamily="18" charset="0"/>
                <a:ea typeface="+mj-ea"/>
                <a:cs typeface="+mj-cs"/>
              </a:rPr>
              <a:t>(2 of 3)</a:t>
            </a:r>
            <a:endParaRPr lang="fr-FR"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Counter-controlled iteration and recursion both gradually approach </a:t>
            </a:r>
            <a:r>
              <a:rPr lang="en-US" altLang="en-US" sz="2200" kern="1200" dirty="0" smtClean="0">
                <a:solidFill>
                  <a:srgbClr val="000000"/>
                </a:solidFill>
                <a:latin typeface="Arial (Body)"/>
                <a:ea typeface="+mn-ea"/>
                <a:cs typeface="+mn-cs"/>
              </a:rPr>
              <a:t>termination:</a:t>
            </a:r>
            <a:endParaRPr lang="en-US" altLang="en-US" sz="22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mn-ea"/>
                <a:cs typeface="+mn-cs"/>
              </a:rPr>
              <a:t>Iteration modifies a counter until the counter assumes a value that makes the loop-continuation condition fail</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mn-ea"/>
                <a:cs typeface="+mn-cs"/>
              </a:rPr>
              <a:t>Recursion produces </a:t>
            </a:r>
            <a:r>
              <a:rPr lang="en-US" altLang="en-US" sz="2200" b="1" kern="1200" dirty="0">
                <a:solidFill>
                  <a:srgbClr val="000000"/>
                </a:solidFill>
                <a:latin typeface="Arial (Body)"/>
                <a:ea typeface="+mn-ea"/>
                <a:cs typeface="+mn-cs"/>
              </a:rPr>
              <a:t>simpler versions of the original problem</a:t>
            </a:r>
            <a:r>
              <a:rPr lang="en-US" altLang="en-US" sz="2200" kern="1200" dirty="0">
                <a:solidFill>
                  <a:srgbClr val="000000"/>
                </a:solidFill>
                <a:latin typeface="Arial (Body)"/>
                <a:ea typeface="+mn-ea"/>
                <a:cs typeface="+mn-cs"/>
              </a:rPr>
              <a:t> until the base case is reached.</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Both iteration and recursion </a:t>
            </a:r>
            <a:r>
              <a:rPr lang="en-US" altLang="en-US" sz="2200" b="1" kern="1200" dirty="0">
                <a:solidFill>
                  <a:srgbClr val="000000"/>
                </a:solidFill>
                <a:latin typeface="Arial (Body)"/>
                <a:ea typeface="+mn-ea"/>
                <a:cs typeface="+mn-cs"/>
              </a:rPr>
              <a:t>can occur </a:t>
            </a:r>
            <a:r>
              <a:rPr lang="en-US" altLang="en-US" sz="2200" b="1" kern="1200" dirty="0" smtClean="0">
                <a:solidFill>
                  <a:srgbClr val="000000"/>
                </a:solidFill>
                <a:latin typeface="Arial (Body)"/>
                <a:ea typeface="+mn-ea"/>
                <a:cs typeface="+mn-cs"/>
              </a:rPr>
              <a:t>infinitely</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mn-ea"/>
                <a:cs typeface="+mn-cs"/>
              </a:rPr>
              <a:t>An </a:t>
            </a:r>
            <a:r>
              <a:rPr lang="en-US" altLang="en-US" sz="2200" b="1" kern="1200" dirty="0">
                <a:solidFill>
                  <a:srgbClr val="000000"/>
                </a:solidFill>
                <a:latin typeface="Arial (Body)"/>
                <a:ea typeface="+mn-ea"/>
                <a:cs typeface="+mn-cs"/>
              </a:rPr>
              <a:t>infinite loop</a:t>
            </a:r>
            <a:r>
              <a:rPr lang="en-US" altLang="en-US" sz="2200" kern="1200" dirty="0">
                <a:solidFill>
                  <a:srgbClr val="000000"/>
                </a:solidFill>
                <a:latin typeface="Arial (Body)"/>
                <a:ea typeface="+mn-ea"/>
                <a:cs typeface="+mn-cs"/>
              </a:rPr>
              <a:t> occurs with iteration if the loop-continuation test never becomes false</a:t>
            </a:r>
          </a:p>
          <a:p>
            <a:pPr marL="741553" lvl="1" indent="-284353" fontAlgn="base">
              <a:spcAft>
                <a:spcPct val="0"/>
              </a:spcAft>
              <a:buFont typeface="Arial" panose="020B0604020202020204" pitchFamily="34" charset="0"/>
              <a:buChar char="–"/>
            </a:pPr>
            <a:r>
              <a:rPr lang="en-US" altLang="en-US" sz="2200" b="1" kern="1200" dirty="0">
                <a:solidFill>
                  <a:srgbClr val="000000"/>
                </a:solidFill>
                <a:latin typeface="Arial (Body)"/>
                <a:ea typeface="+mn-ea"/>
                <a:cs typeface="+mn-cs"/>
              </a:rPr>
              <a:t>Infinite recursion</a:t>
            </a:r>
            <a:r>
              <a:rPr lang="en-US" altLang="en-US" sz="2200" kern="1200" dirty="0">
                <a:solidFill>
                  <a:srgbClr val="000000"/>
                </a:solidFill>
                <a:latin typeface="Arial (Body)"/>
                <a:ea typeface="+mn-ea"/>
                <a:cs typeface="+mn-cs"/>
              </a:rPr>
              <a:t> occurs if the recursion step does not reduce the problem during each recursive call in a manner that converges on the base case</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4697412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a:t>
            </a:r>
            <a:r>
              <a:rPr lang="en-US" dirty="0" smtClean="0"/>
              <a:t>6.2 Math Library Functions </a:t>
            </a:r>
            <a:r>
              <a:rPr lang="en-US" sz="2000" b="0" dirty="0" smtClean="0"/>
              <a:t>(2 </a:t>
            </a:r>
            <a:r>
              <a:rPr lang="en-US" sz="2000" b="0" dirty="0"/>
              <a:t>of 2)</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44393562"/>
              </p:ext>
            </p:extLst>
          </p:nvPr>
        </p:nvGraphicFramePr>
        <p:xfrm>
          <a:off x="804861" y="1654488"/>
          <a:ext cx="7991479" cy="3942080"/>
        </p:xfrm>
        <a:graphic>
          <a:graphicData uri="http://schemas.openxmlformats.org/drawingml/2006/table">
            <a:tbl>
              <a:tblPr firstRow="1" bandRow="1">
                <a:tableStyleId>{40F9630F-82C1-40B7-BC3A-925EFCFF5E92}</a:tableStyleId>
              </a:tblPr>
              <a:tblGrid>
                <a:gridCol w="1523381">
                  <a:extLst>
                    <a:ext uri="{9D8B030D-6E8A-4147-A177-3AD203B41FA5}">
                      <a16:colId xmlns:a16="http://schemas.microsoft.com/office/drawing/2014/main" val="1476254537"/>
                    </a:ext>
                  </a:extLst>
                </a:gridCol>
                <a:gridCol w="3804272">
                  <a:extLst>
                    <a:ext uri="{9D8B030D-6E8A-4147-A177-3AD203B41FA5}">
                      <a16:colId xmlns:a16="http://schemas.microsoft.com/office/drawing/2014/main" val="1889945147"/>
                    </a:ext>
                  </a:extLst>
                </a:gridCol>
                <a:gridCol w="2663826">
                  <a:extLst>
                    <a:ext uri="{9D8B030D-6E8A-4147-A177-3AD203B41FA5}">
                      <a16:colId xmlns:a16="http://schemas.microsoft.com/office/drawing/2014/main" val="1249722117"/>
                    </a:ext>
                  </a:extLst>
                </a:gridCol>
              </a:tblGrid>
              <a:tr h="370840">
                <a:tc>
                  <a:txBody>
                    <a:bodyPr/>
                    <a:lstStyle/>
                    <a:p>
                      <a:r>
                        <a:rPr lang="en-US" sz="1800" b="1" i="0" u="none" strike="noStrike" cap="none" baseline="0" dirty="0" smtClean="0">
                          <a:solidFill>
                            <a:schemeClr val="dk1"/>
                          </a:solidFill>
                          <a:latin typeface="+mn-lt"/>
                          <a:ea typeface="Arial"/>
                          <a:cs typeface="Arial"/>
                          <a:sym typeface="Arial"/>
                        </a:rPr>
                        <a:t>Function</a:t>
                      </a:r>
                      <a:endParaRPr lang="en-US"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Description</a:t>
                      </a:r>
                      <a:endParaRPr lang="en-US"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Example</a:t>
                      </a:r>
                      <a:endParaRPr lang="en-US"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72646645"/>
                  </a:ext>
                </a:extLst>
              </a:tr>
              <a:tr h="370840">
                <a:tc>
                  <a:txBody>
                    <a:bodyPr/>
                    <a:lstStyle/>
                    <a:p>
                      <a:r>
                        <a:rPr lang="en-US" sz="1800" b="0" i="0" u="none" strike="noStrike" cap="none" baseline="0" dirty="0" smtClean="0">
                          <a:solidFill>
                            <a:schemeClr val="dk1"/>
                          </a:solidFill>
                          <a:latin typeface="Consolas" panose="020B0609020204030204" pitchFamily="49" charset="0"/>
                          <a:ea typeface="Arial"/>
                          <a:cs typeface="Arial"/>
                          <a:sym typeface="Arial"/>
                        </a:rPr>
                        <a:t>log(x)</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natural logarithm of </a:t>
                      </a:r>
                      <a:r>
                        <a:rPr lang="en-US" sz="1800" b="0" i="1" u="none" strike="noStrike" cap="none" baseline="0" dirty="0" smtClean="0">
                          <a:solidFill>
                            <a:schemeClr val="dk1"/>
                          </a:solidFill>
                          <a:latin typeface="+mn-lt"/>
                          <a:ea typeface="Arial"/>
                          <a:cs typeface="Arial"/>
                          <a:sym typeface="Arial"/>
                        </a:rPr>
                        <a:t>x </a:t>
                      </a:r>
                      <a:r>
                        <a:rPr lang="en-US" sz="1800" b="0" i="0" u="none" strike="noStrike" cap="none" baseline="0" dirty="0" smtClean="0">
                          <a:solidFill>
                            <a:schemeClr val="dk1"/>
                          </a:solidFill>
                          <a:latin typeface="+mn-lt"/>
                          <a:ea typeface="Arial"/>
                          <a:cs typeface="Arial"/>
                          <a:sym typeface="Arial"/>
                        </a:rPr>
                        <a:t>(base </a:t>
                      </a:r>
                      <a:r>
                        <a:rPr lang="en-US" sz="1800" b="0" i="1" u="none" strike="noStrike" cap="none" baseline="0" dirty="0" smtClean="0">
                          <a:solidFill>
                            <a:schemeClr val="dk1"/>
                          </a:solidFill>
                          <a:latin typeface="+mn-lt"/>
                          <a:ea typeface="Arial"/>
                          <a:cs typeface="Arial"/>
                          <a:sym typeface="Arial"/>
                        </a:rPr>
                        <a:t>e</a:t>
                      </a:r>
                      <a:r>
                        <a:rPr lang="en-US" sz="1800" b="0" i="0" u="none" strike="noStrike" cap="none" baseline="0" dirty="0" smtClean="0">
                          <a:solidFill>
                            <a:schemeClr val="dk1"/>
                          </a:solidFill>
                          <a:latin typeface="+mn-lt"/>
                          <a:ea typeface="Arial"/>
                          <a:cs typeface="Arial"/>
                          <a:sym typeface="Arial"/>
                        </a:rPr>
                        <a:t>)</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log(2.718282) is 1.0</a:t>
                      </a:r>
                    </a:p>
                    <a:p>
                      <a:r>
                        <a:rPr lang="en-US" sz="1800" b="0" i="0" u="none" strike="noStrike" cap="none" baseline="0" dirty="0" smtClean="0">
                          <a:solidFill>
                            <a:schemeClr val="dk1"/>
                          </a:solidFill>
                          <a:latin typeface="+mn-lt"/>
                          <a:ea typeface="Arial"/>
                          <a:cs typeface="Arial"/>
                          <a:sym typeface="Arial"/>
                        </a:rPr>
                        <a:t>log(7.389056) is 2.0</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505073"/>
                  </a:ext>
                </a:extLst>
              </a:tr>
              <a:tr h="370840">
                <a:tc>
                  <a:txBody>
                    <a:bodyPr/>
                    <a:lstStyle/>
                    <a:p>
                      <a:r>
                        <a:rPr lang="en-US" sz="1800" b="0" i="0" u="none" strike="noStrike" cap="none" baseline="0" dirty="0" smtClean="0">
                          <a:solidFill>
                            <a:schemeClr val="dk1"/>
                          </a:solidFill>
                          <a:latin typeface="Consolas" panose="020B0609020204030204" pitchFamily="49" charset="0"/>
                          <a:ea typeface="Arial"/>
                          <a:cs typeface="Arial"/>
                          <a:sym typeface="Arial"/>
                        </a:rPr>
                        <a:t>log10(x)</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logarithm of </a:t>
                      </a:r>
                      <a:r>
                        <a:rPr lang="en-US" sz="1800" b="0" i="1" u="none" strike="noStrike" cap="none" baseline="0" dirty="0" smtClean="0">
                          <a:solidFill>
                            <a:schemeClr val="dk1"/>
                          </a:solidFill>
                          <a:latin typeface="+mn-lt"/>
                          <a:ea typeface="Arial"/>
                          <a:cs typeface="Arial"/>
                          <a:sym typeface="Arial"/>
                        </a:rPr>
                        <a:t>x </a:t>
                      </a:r>
                      <a:r>
                        <a:rPr lang="en-US" sz="1800" b="0" i="0" u="none" strike="noStrike" cap="none" baseline="0" dirty="0" smtClean="0">
                          <a:solidFill>
                            <a:schemeClr val="dk1"/>
                          </a:solidFill>
                          <a:latin typeface="+mn-lt"/>
                          <a:ea typeface="Arial"/>
                          <a:cs typeface="Arial"/>
                          <a:sym typeface="Arial"/>
                        </a:rPr>
                        <a:t>(base 10)</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log10(10.0) is 1.0</a:t>
                      </a:r>
                    </a:p>
                    <a:p>
                      <a:r>
                        <a:rPr lang="en-US" sz="1800" b="0" i="0" u="none" strike="noStrike" cap="none" baseline="0" dirty="0" smtClean="0">
                          <a:solidFill>
                            <a:schemeClr val="dk1"/>
                          </a:solidFill>
                          <a:latin typeface="+mn-lt"/>
                          <a:ea typeface="Arial"/>
                          <a:cs typeface="Arial"/>
                          <a:sym typeface="Arial"/>
                        </a:rPr>
                        <a:t>log10(100.0) is 2.0</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58069940"/>
                  </a:ext>
                </a:extLst>
              </a:tr>
              <a:tr h="543556">
                <a:tc>
                  <a:txBody>
                    <a:bodyPr/>
                    <a:lstStyle/>
                    <a:p>
                      <a:r>
                        <a:rPr lang="en-US" sz="1800" b="0" i="0" u="none" strike="noStrike" cap="none" baseline="0" dirty="0" smtClean="0">
                          <a:solidFill>
                            <a:schemeClr val="dk1"/>
                          </a:solidFill>
                          <a:latin typeface="Consolas" panose="020B0609020204030204" pitchFamily="49" charset="0"/>
                          <a:ea typeface="Arial"/>
                          <a:cs typeface="Arial"/>
                          <a:sym typeface="Arial"/>
                        </a:rPr>
                        <a:t>pow(x, y)</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1" u="none" strike="noStrike" cap="none" baseline="0" dirty="0" smtClean="0">
                          <a:solidFill>
                            <a:schemeClr val="dk1"/>
                          </a:solidFill>
                          <a:latin typeface="+mn-lt"/>
                          <a:ea typeface="Arial"/>
                          <a:cs typeface="Arial"/>
                          <a:sym typeface="Arial"/>
                        </a:rPr>
                        <a:t>x </a:t>
                      </a:r>
                      <a:r>
                        <a:rPr lang="en-US" sz="1800" b="0" i="0" u="none" strike="noStrike" cap="none" baseline="0" dirty="0" smtClean="0">
                          <a:solidFill>
                            <a:schemeClr val="dk1"/>
                          </a:solidFill>
                          <a:latin typeface="+mn-lt"/>
                          <a:ea typeface="Arial"/>
                          <a:cs typeface="Arial"/>
                          <a:sym typeface="Arial"/>
                        </a:rPr>
                        <a:t>raised to power </a:t>
                      </a:r>
                      <a:r>
                        <a:rPr lang="en-US" sz="1200" b="0" i="0" u="none" strike="noStrike" cap="none" dirty="0" smtClean="0">
                          <a:solidFill>
                            <a:schemeClr val="bg1"/>
                          </a:solidFill>
                          <a:effectLst/>
                          <a:latin typeface="+mn-lt"/>
                          <a:ea typeface="Arial"/>
                          <a:cs typeface="Arial"/>
                          <a:sym typeface="Arial"/>
                        </a:rPr>
                        <a:t>Y of X to the y power</a:t>
                      </a:r>
                      <a:endParaRPr lang="en-US" sz="12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pow(2, 7) is 128</a:t>
                      </a:r>
                    </a:p>
                    <a:p>
                      <a:r>
                        <a:rPr lang="en-US" sz="1800" b="0" i="0" u="none" strike="noStrike" cap="none" baseline="0" dirty="0" smtClean="0">
                          <a:solidFill>
                            <a:schemeClr val="dk1"/>
                          </a:solidFill>
                          <a:latin typeface="+mn-lt"/>
                          <a:ea typeface="Arial"/>
                          <a:cs typeface="Arial"/>
                          <a:sym typeface="Arial"/>
                        </a:rPr>
                        <a:t>pow(9, .5) is 3</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6091876"/>
                  </a:ext>
                </a:extLst>
              </a:tr>
              <a:tr h="370840">
                <a:tc>
                  <a:txBody>
                    <a:bodyPr/>
                    <a:lstStyle/>
                    <a:p>
                      <a:r>
                        <a:rPr lang="en-US" sz="1800" b="0" i="0" u="none" strike="noStrike" cap="none" baseline="0" dirty="0" smtClean="0">
                          <a:solidFill>
                            <a:schemeClr val="dk1"/>
                          </a:solidFill>
                          <a:latin typeface="Consolas" panose="020B0609020204030204" pitchFamily="49" charset="0"/>
                          <a:ea typeface="Arial"/>
                          <a:cs typeface="Arial"/>
                          <a:sym typeface="Arial"/>
                        </a:rPr>
                        <a:t>sin(x)</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trigonometric sine of </a:t>
                      </a:r>
                      <a:r>
                        <a:rPr lang="en-US" sz="1800" b="0" i="1" u="none" strike="noStrike" cap="none" baseline="0" dirty="0" smtClean="0">
                          <a:solidFill>
                            <a:schemeClr val="dk1"/>
                          </a:solidFill>
                          <a:latin typeface="+mn-lt"/>
                          <a:ea typeface="Arial"/>
                          <a:cs typeface="Arial"/>
                          <a:sym typeface="Arial"/>
                        </a:rPr>
                        <a:t>x </a:t>
                      </a:r>
                      <a:r>
                        <a:rPr lang="en-US" sz="1800" b="0" i="0" u="none" strike="noStrike" cap="none" baseline="0" dirty="0" smtClean="0">
                          <a:solidFill>
                            <a:schemeClr val="dk1"/>
                          </a:solidFill>
                          <a:latin typeface="+mn-lt"/>
                          <a:ea typeface="Arial"/>
                          <a:cs typeface="Arial"/>
                          <a:sym typeface="Arial"/>
                        </a:rPr>
                        <a:t>(</a:t>
                      </a:r>
                      <a:r>
                        <a:rPr lang="en-US" sz="1800" b="0" i="1" u="none" strike="noStrike" cap="none" baseline="0" dirty="0" smtClean="0">
                          <a:solidFill>
                            <a:schemeClr val="dk1"/>
                          </a:solidFill>
                          <a:latin typeface="+mn-lt"/>
                          <a:ea typeface="Arial"/>
                          <a:cs typeface="Arial"/>
                          <a:sym typeface="Arial"/>
                        </a:rPr>
                        <a:t>x </a:t>
                      </a:r>
                      <a:r>
                        <a:rPr lang="en-US" sz="1800" b="0" i="0" u="none" strike="noStrike" cap="none" baseline="0" dirty="0" smtClean="0">
                          <a:solidFill>
                            <a:schemeClr val="dk1"/>
                          </a:solidFill>
                          <a:latin typeface="+mn-lt"/>
                          <a:ea typeface="Arial"/>
                          <a:cs typeface="Arial"/>
                          <a:sym typeface="Arial"/>
                        </a:rPr>
                        <a:t>in radians)</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sin(0.0) is 0</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5004274"/>
                  </a:ext>
                </a:extLst>
              </a:tr>
              <a:tr h="370840">
                <a:tc>
                  <a:txBody>
                    <a:bodyPr/>
                    <a:lstStyle/>
                    <a:p>
                      <a:r>
                        <a:rPr lang="en-US" sz="1800" b="0" i="0" u="none" strike="noStrike" cap="none" baseline="0" dirty="0" smtClean="0">
                          <a:solidFill>
                            <a:schemeClr val="dk1"/>
                          </a:solidFill>
                          <a:latin typeface="Consolas" panose="020B0609020204030204" pitchFamily="49" charset="0"/>
                          <a:ea typeface="Arial"/>
                          <a:cs typeface="Arial"/>
                          <a:sym typeface="Arial"/>
                        </a:rPr>
                        <a:t>sqrt(x)</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square root of </a:t>
                      </a:r>
                      <a:r>
                        <a:rPr lang="en-US" sz="1800" b="0" i="1" u="none" strike="noStrike" cap="none" baseline="0" dirty="0" smtClean="0">
                          <a:solidFill>
                            <a:schemeClr val="dk1"/>
                          </a:solidFill>
                          <a:latin typeface="+mn-lt"/>
                          <a:ea typeface="Arial"/>
                          <a:cs typeface="Arial"/>
                          <a:sym typeface="Arial"/>
                        </a:rPr>
                        <a:t>x </a:t>
                      </a:r>
                      <a:r>
                        <a:rPr lang="en-US" sz="1800" b="0" i="0" u="none" strike="noStrike" cap="none" baseline="0" dirty="0" smtClean="0">
                          <a:solidFill>
                            <a:schemeClr val="dk1"/>
                          </a:solidFill>
                          <a:latin typeface="+mn-lt"/>
                          <a:ea typeface="Arial"/>
                          <a:cs typeface="Arial"/>
                          <a:sym typeface="Arial"/>
                        </a:rPr>
                        <a:t>(where </a:t>
                      </a:r>
                      <a:r>
                        <a:rPr lang="en-US" sz="1800" b="0" i="1" u="none" strike="noStrike" cap="none" baseline="0" dirty="0" smtClean="0">
                          <a:solidFill>
                            <a:schemeClr val="dk1"/>
                          </a:solidFill>
                          <a:latin typeface="+mn-lt"/>
                          <a:ea typeface="Arial"/>
                          <a:cs typeface="Arial"/>
                          <a:sym typeface="Arial"/>
                        </a:rPr>
                        <a:t>x </a:t>
                      </a:r>
                      <a:r>
                        <a:rPr lang="en-US" sz="1800" b="0" i="0" u="none" strike="noStrike" cap="none" baseline="0" dirty="0" smtClean="0">
                          <a:solidFill>
                            <a:schemeClr val="dk1"/>
                          </a:solidFill>
                          <a:latin typeface="+mn-lt"/>
                          <a:ea typeface="Arial"/>
                          <a:cs typeface="Arial"/>
                          <a:sym typeface="Arial"/>
                        </a:rPr>
                        <a:t>is a nonnegative value)</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sqrt(9.0) is 3.0</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2218978"/>
                  </a:ext>
                </a:extLst>
              </a:tr>
              <a:tr h="370840">
                <a:tc>
                  <a:txBody>
                    <a:bodyPr/>
                    <a:lstStyle/>
                    <a:p>
                      <a:r>
                        <a:rPr lang="en-US" sz="1800" b="0" i="0" u="none" strike="noStrike" cap="none" baseline="0" dirty="0" smtClean="0">
                          <a:solidFill>
                            <a:schemeClr val="dk1"/>
                          </a:solidFill>
                          <a:latin typeface="Consolas" panose="020B0609020204030204" pitchFamily="49" charset="0"/>
                          <a:ea typeface="Arial"/>
                          <a:cs typeface="Arial"/>
                          <a:sym typeface="Arial"/>
                        </a:rPr>
                        <a:t>tan(x)</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trigonometric tangent of </a:t>
                      </a:r>
                      <a:r>
                        <a:rPr lang="en-US" sz="1800" b="0" i="1" u="none" strike="noStrike" cap="none" baseline="0" dirty="0" smtClean="0">
                          <a:solidFill>
                            <a:schemeClr val="dk1"/>
                          </a:solidFill>
                          <a:latin typeface="+mn-lt"/>
                          <a:ea typeface="Arial"/>
                          <a:cs typeface="Arial"/>
                          <a:sym typeface="Arial"/>
                        </a:rPr>
                        <a:t>x</a:t>
                      </a:r>
                    </a:p>
                    <a:p>
                      <a:r>
                        <a:rPr lang="en-US" sz="1800" b="0" i="0" u="none" strike="noStrike" cap="none" baseline="0" dirty="0" smtClean="0">
                          <a:solidFill>
                            <a:schemeClr val="dk1"/>
                          </a:solidFill>
                          <a:latin typeface="+mn-lt"/>
                          <a:ea typeface="Arial"/>
                          <a:cs typeface="Arial"/>
                          <a:sym typeface="Arial"/>
                        </a:rPr>
                        <a:t>(</a:t>
                      </a:r>
                      <a:r>
                        <a:rPr lang="en-US" sz="1800" b="0" i="1" u="none" strike="noStrike" cap="none" baseline="0" dirty="0" smtClean="0">
                          <a:solidFill>
                            <a:schemeClr val="dk1"/>
                          </a:solidFill>
                          <a:latin typeface="+mn-lt"/>
                          <a:ea typeface="Arial"/>
                          <a:cs typeface="Arial"/>
                          <a:sym typeface="Arial"/>
                        </a:rPr>
                        <a:t>x </a:t>
                      </a:r>
                      <a:r>
                        <a:rPr lang="en-US" sz="1800" b="0" i="0" u="none" strike="noStrike" cap="none" baseline="0" dirty="0" smtClean="0">
                          <a:solidFill>
                            <a:schemeClr val="dk1"/>
                          </a:solidFill>
                          <a:latin typeface="+mn-lt"/>
                          <a:ea typeface="Arial"/>
                          <a:cs typeface="Arial"/>
                          <a:sym typeface="Arial"/>
                        </a:rPr>
                        <a:t>in radians)</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i="0" u="none" strike="noStrike" cap="none" baseline="0" dirty="0" smtClean="0">
                          <a:solidFill>
                            <a:schemeClr val="dk1"/>
                          </a:solidFill>
                          <a:latin typeface="+mn-lt"/>
                          <a:ea typeface="Arial"/>
                          <a:cs typeface="Arial"/>
                          <a:sym typeface="Arial"/>
                        </a:rPr>
                        <a:t>tan(0.0) is 0</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78567159"/>
                  </a:ext>
                </a:extLst>
              </a:tr>
            </a:tbl>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086203595"/>
              </p:ext>
            </p:extLst>
          </p:nvPr>
        </p:nvGraphicFramePr>
        <p:xfrm>
          <a:off x="4214562" y="3343696"/>
          <a:ext cx="503412" cy="302048"/>
        </p:xfrm>
        <a:graphic>
          <a:graphicData uri="http://schemas.openxmlformats.org/presentationml/2006/ole">
            <mc:AlternateContent xmlns:mc="http://schemas.openxmlformats.org/markup-compatibility/2006">
              <mc:Choice xmlns:v="urn:schemas-microsoft-com:vml" Requires="v">
                <p:oleObj spid="_x0000_s2640" name="Equation" r:id="rId3" imgW="380880" imgH="228600" progId="Equation.DSMT4">
                  <p:embed/>
                </p:oleObj>
              </mc:Choice>
              <mc:Fallback>
                <p:oleObj name="Equation" r:id="rId3" imgW="380880" imgH="228600" progId="Equation.DSMT4">
                  <p:embed/>
                  <p:pic>
                    <p:nvPicPr>
                      <p:cNvPr id="5" name="Object 4"/>
                      <p:cNvPicPr/>
                      <p:nvPr/>
                    </p:nvPicPr>
                    <p:blipFill>
                      <a:blip r:embed="rId4"/>
                      <a:stretch>
                        <a:fillRect/>
                      </a:stretch>
                    </p:blipFill>
                    <p:spPr>
                      <a:xfrm>
                        <a:off x="4214562" y="3343696"/>
                        <a:ext cx="503412" cy="302048"/>
                      </a:xfrm>
                      <a:prstGeom prst="rect">
                        <a:avLst/>
                      </a:prstGeom>
                    </p:spPr>
                  </p:pic>
                </p:oleObj>
              </mc:Fallback>
            </mc:AlternateContent>
          </a:graphicData>
        </a:graphic>
      </p:graphicFrame>
    </p:spTree>
    <p:extLst>
      <p:ext uri="{BB962C8B-B14F-4D97-AF65-F5344CB8AC3E}">
        <p14:creationId xmlns:p14="http://schemas.microsoft.com/office/powerpoint/2010/main" val="100437872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kern="1200" dirty="0">
                <a:latin typeface="Times New Roman" panose="02020603050405020304" pitchFamily="18" charset="0"/>
                <a:ea typeface="+mj-ea"/>
              </a:rPr>
              <a:t>6.22 Recursion Vs. Iteration </a:t>
            </a:r>
            <a:r>
              <a:rPr lang="fr-FR" sz="2000" b="0" kern="1200" dirty="0" smtClean="0">
                <a:latin typeface="Times New Roman" panose="02020603050405020304" pitchFamily="18" charset="0"/>
                <a:ea typeface="+mj-ea"/>
              </a:rPr>
              <a:t>(3 </a:t>
            </a:r>
            <a:r>
              <a:rPr lang="fr-FR" sz="2000" b="0" kern="1200" dirty="0">
                <a:latin typeface="Times New Roman" panose="02020603050405020304" pitchFamily="18" charset="0"/>
                <a:ea typeface="+mj-ea"/>
              </a:rPr>
              <a:t>of </a:t>
            </a:r>
            <a:r>
              <a:rPr lang="fr-FR" sz="2000" b="0" kern="1200" dirty="0" smtClean="0">
                <a:latin typeface="Times New Roman" panose="02020603050405020304" pitchFamily="18" charset="0"/>
                <a:ea typeface="+mj-ea"/>
              </a:rPr>
              <a:t>3)</a:t>
            </a:r>
            <a:endParaRPr lang="en-US" dirty="0"/>
          </a:p>
        </p:txBody>
      </p:sp>
      <p:sp>
        <p:nvSpPr>
          <p:cNvPr id="3" name="Text Placeholder 2"/>
          <p:cNvSpPr>
            <a:spLocks noGrp="1"/>
          </p:cNvSpPr>
          <p:nvPr>
            <p:ph type="body" idx="1"/>
          </p:nvPr>
        </p:nvSpPr>
        <p:spPr/>
        <p:txBody>
          <a:bodyPr/>
          <a:lstStyle/>
          <a:p>
            <a:pPr marL="255651" lvl="0" indent="-255651" fontAlgn="base">
              <a:spcAft>
                <a:spcPct val="0"/>
              </a:spcAft>
              <a:tabLst/>
            </a:pPr>
            <a:r>
              <a:rPr lang="en-US" altLang="en-US" sz="2400" kern="1200" dirty="0" smtClean="0">
                <a:solidFill>
                  <a:srgbClr val="000000"/>
                </a:solidFill>
                <a:latin typeface="+mn-lt"/>
              </a:rPr>
              <a:t>To </a:t>
            </a:r>
            <a:r>
              <a:rPr lang="en-US" altLang="en-US" sz="2400" kern="1200" dirty="0">
                <a:solidFill>
                  <a:srgbClr val="000000"/>
                </a:solidFill>
                <a:latin typeface="+mn-lt"/>
              </a:rPr>
              <a:t>illustrate the differences between iteration and recursion, </a:t>
            </a:r>
            <a:r>
              <a:rPr lang="en-US" altLang="en-US" sz="2400" kern="1200" dirty="0" smtClean="0">
                <a:solidFill>
                  <a:srgbClr val="000000"/>
                </a:solidFill>
                <a:latin typeface="+mn-lt"/>
              </a:rPr>
              <a:t>Figure </a:t>
            </a:r>
            <a:r>
              <a:rPr lang="en-US" altLang="en-US" sz="2400" kern="1200" dirty="0">
                <a:solidFill>
                  <a:srgbClr val="000000"/>
                </a:solidFill>
                <a:latin typeface="+mn-lt"/>
              </a:rPr>
              <a:t>6.28 presents an iterative solution to the factorial problem</a:t>
            </a:r>
            <a:r>
              <a:rPr lang="en-US" altLang="en-US" sz="2400" kern="1200" dirty="0" smtClean="0">
                <a:solidFill>
                  <a:srgbClr val="000000"/>
                </a:solidFill>
                <a:latin typeface="+mn-lt"/>
              </a:rPr>
              <a:t>.</a:t>
            </a:r>
            <a:endParaRPr lang="en-US" altLang="en-US" sz="2400" kern="1200" dirty="0">
              <a:solidFill>
                <a:srgbClr val="000000"/>
              </a:solidFill>
              <a:latin typeface="+mn-lt"/>
            </a:endParaRPr>
          </a:p>
        </p:txBody>
      </p:sp>
    </p:spTree>
    <p:extLst>
      <p:ext uri="{BB962C8B-B14F-4D97-AF65-F5344CB8AC3E}">
        <p14:creationId xmlns:p14="http://schemas.microsoft.com/office/powerpoint/2010/main" val="3846310596"/>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82000" cy="1066799"/>
          </a:xfrm>
        </p:spPr>
        <p:txBody>
          <a:bodyPr anchor="b"/>
          <a:lstStyle/>
          <a:p>
            <a:r>
              <a:rPr lang="en-US" sz="3200" dirty="0"/>
              <a:t>Figure 6.28 Iterative Function </a:t>
            </a:r>
            <a:r>
              <a:rPr lang="en-US" sz="3200" dirty="0" smtClean="0">
                <a:latin typeface="Consolas" panose="020B0609020204030204" pitchFamily="49" charset="0"/>
              </a:rPr>
              <a:t>factorial</a:t>
            </a:r>
            <a:r>
              <a:rPr lang="en-US" sz="3200" dirty="0" smtClean="0"/>
              <a:t> </a:t>
            </a:r>
            <a:r>
              <a:rPr lang="en-US" sz="2000" b="0" dirty="0" smtClean="0"/>
              <a:t>(1 of 2)</a:t>
            </a:r>
            <a:endParaRPr lang="en-US" sz="2000" b="0" dirty="0"/>
          </a:p>
        </p:txBody>
      </p:sp>
      <p:pic>
        <p:nvPicPr>
          <p:cNvPr id="6" name="Picture 5" descr="Computer code. The code has 27 lines. The lines read as follows. Line 1. forward slash forward slash Fig period 6 period 28 colon fig06 underscore 28 period c p p. Line 2. forward slash forward slash Iterative function factorial period C 29. Line 3. hash include left angle bracket i o stream right angle bracket. Line 4. hash include left angle bracket i o m a n i p right angle bracket. Line 5. using namespace s t d semicolon. Line 6. blank. Line 7. unsigned long factorial left parenthesis unsigned i n t right parenthesis semicolon forward slash forward slash function prototype. Line 8. blank. Line 9. i n t main left parenthesis right parenthesis left brace. Line 10, indented once. forward slash forward slash calculate the factorials of 0 through 10. Line 11, indented once. for left parenthesis unsigned i n t counter left brace 0 right brace semicolon counter left angle bracket equals 10 semicolon plus plus counter right parenthesis left brace. Line 12, indented twice. c out left angle bracket left angle bracket set w left parenthesis 2 right parenthesis left angle bracket left angle bracket counter left angle bracket left angle bracket double quote exclamation point equals double quote left angle bracket left angle bracket. Line 13, indented 3 times. left angle bracket left angle bracket end l semicolon. Line 14, indented once. right brace. Line 15. right brace. Line 1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672" y="1653540"/>
            <a:ext cx="7565055" cy="3374708"/>
          </a:xfrm>
          <a:prstGeom prst="rect">
            <a:avLst/>
          </a:prstGeom>
        </p:spPr>
      </p:pic>
    </p:spTree>
    <p:extLst>
      <p:ext uri="{BB962C8B-B14F-4D97-AF65-F5344CB8AC3E}">
        <p14:creationId xmlns:p14="http://schemas.microsoft.com/office/powerpoint/2010/main" val="75288538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97240" cy="1066799"/>
          </a:xfrm>
        </p:spPr>
        <p:txBody>
          <a:bodyPr anchor="b"/>
          <a:lstStyle/>
          <a:p>
            <a:r>
              <a:rPr lang="en-US" sz="3200" dirty="0"/>
              <a:t>Figure 6.28 Iterative Function </a:t>
            </a:r>
            <a:r>
              <a:rPr lang="en-US" sz="3200" dirty="0" smtClean="0">
                <a:latin typeface="Consolas" panose="020B0609020204030204" pitchFamily="49" charset="0"/>
              </a:rPr>
              <a:t>factorial</a:t>
            </a:r>
            <a:r>
              <a:rPr lang="en-US" sz="3200" dirty="0" smtClean="0"/>
              <a:t> </a:t>
            </a:r>
            <a:r>
              <a:rPr lang="en-US" sz="2000" b="0" dirty="0" smtClean="0"/>
              <a:t>(2 </a:t>
            </a:r>
            <a:r>
              <a:rPr lang="en-US" sz="2000" b="0" dirty="0"/>
              <a:t>of 2)</a:t>
            </a:r>
            <a:endParaRPr lang="en-US" dirty="0"/>
          </a:p>
        </p:txBody>
      </p:sp>
      <p:pic>
        <p:nvPicPr>
          <p:cNvPr id="4" name="Picture 3" descr="The code continues. Line 17. forward slash forward slash iterative function factorial. Line 18. unsigned long factorial left parenthesis unsigned i n t number right parenthesis left brace. Line 19, indented once. unsigned long result left brace 1 right brace semicolon. Line 20. blank. Line 21, indented once. forward slash forward slash iterative factorial calculation. Line 22, indented once. for left parenthesis unsigned i n t, i left brace number right brace semicolon i right angle bracket equals 1 semicolon hyphen hyphen i right parenthesis left brace. Line 23, indented twice. result asterisk equals i semicolon. Line 24, indented once. right brace. Line 25. blank. Line 26, indented once. return result semicolon. Line 27. right brace. Computer code output has 11 lines. Line 1. 0 factorial equals 1. Line 2. 1 factorial equals 1. Line 3. 2 factorial equals 2. Line 4. 3 factorial equals 6. Line 5. 4 factorial equals 24. Line 6. 5 factorial equals 120. Line 7. 6 factorial equals 720. Line 8. 7 factorial equals 5040. Line 9. 8 factorial equals 40320. Line 10. 9 factorial equals 362880. Line 11. 10 factorial equals 36288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922" y="1606774"/>
            <a:ext cx="6863795" cy="4412441"/>
          </a:xfrm>
          <a:prstGeom prst="rect">
            <a:avLst/>
          </a:prstGeom>
        </p:spPr>
      </p:pic>
    </p:spTree>
    <p:extLst>
      <p:ext uri="{BB962C8B-B14F-4D97-AF65-F5344CB8AC3E}">
        <p14:creationId xmlns:p14="http://schemas.microsoft.com/office/powerpoint/2010/main" val="94177788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6.11</a:t>
            </a:r>
          </a:p>
        </p:txBody>
      </p:sp>
      <p:sp>
        <p:nvSpPr>
          <p:cNvPr id="3" name="Text Placeholder 2"/>
          <p:cNvSpPr>
            <a:spLocks noGrp="1"/>
          </p:cNvSpPr>
          <p:nvPr>
            <p:ph type="body" idx="1"/>
          </p:nvPr>
        </p:nvSpPr>
        <p:spPr/>
        <p:txBody>
          <a:bodyPr/>
          <a:lstStyle/>
          <a:p>
            <a:pPr marL="0" indent="0">
              <a:buNone/>
            </a:pPr>
            <a:r>
              <a:rPr lang="en-US" sz="2400" dirty="0">
                <a:latin typeface="+mn-lt"/>
              </a:rPr>
              <a:t>Any problem that can be solved recursively can also be solved iteratively (nonrecursively</a:t>
            </a:r>
            <a:r>
              <a:rPr lang="en-US" sz="2400" dirty="0" smtClean="0">
                <a:latin typeface="+mn-lt"/>
              </a:rPr>
              <a:t>). A </a:t>
            </a:r>
            <a:r>
              <a:rPr lang="en-US" sz="2400" dirty="0">
                <a:latin typeface="+mn-lt"/>
              </a:rPr>
              <a:t>recursive approach is normally chosen when the recursive approach more </a:t>
            </a:r>
            <a:r>
              <a:rPr lang="en-US" sz="2400" dirty="0" smtClean="0">
                <a:latin typeface="+mn-lt"/>
              </a:rPr>
              <a:t>naturally mirrors </a:t>
            </a:r>
            <a:r>
              <a:rPr lang="en-US" sz="2400" dirty="0">
                <a:latin typeface="+mn-lt"/>
              </a:rPr>
              <a:t>the problem and results in a program that’s easier to understand and </a:t>
            </a:r>
            <a:r>
              <a:rPr lang="en-US" sz="2400" dirty="0" smtClean="0">
                <a:latin typeface="+mn-lt"/>
              </a:rPr>
              <a:t>debug. Another </a:t>
            </a:r>
            <a:r>
              <a:rPr lang="en-US" sz="2400" dirty="0">
                <a:latin typeface="+mn-lt"/>
              </a:rPr>
              <a:t>reason to choose a recursive solution is that an iterative solution may not </a:t>
            </a:r>
            <a:r>
              <a:rPr lang="en-US" sz="2400" dirty="0" smtClean="0">
                <a:latin typeface="+mn-lt"/>
              </a:rPr>
              <a:t>be apparent </a:t>
            </a:r>
            <a:r>
              <a:rPr lang="en-US" sz="2400" dirty="0">
                <a:latin typeface="+mn-lt"/>
              </a:rPr>
              <a:t>when a recursive solution is.</a:t>
            </a:r>
          </a:p>
        </p:txBody>
      </p:sp>
    </p:spTree>
    <p:extLst>
      <p:ext uri="{BB962C8B-B14F-4D97-AF65-F5344CB8AC3E}">
        <p14:creationId xmlns:p14="http://schemas.microsoft.com/office/powerpoint/2010/main" val="341876388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Tip 6.6</a:t>
            </a:r>
          </a:p>
        </p:txBody>
      </p:sp>
      <p:sp>
        <p:nvSpPr>
          <p:cNvPr id="3" name="Text Placeholder 2"/>
          <p:cNvSpPr>
            <a:spLocks noGrp="1"/>
          </p:cNvSpPr>
          <p:nvPr>
            <p:ph type="body" idx="1"/>
          </p:nvPr>
        </p:nvSpPr>
        <p:spPr/>
        <p:txBody>
          <a:bodyPr/>
          <a:lstStyle/>
          <a:p>
            <a:pPr marL="0" indent="0">
              <a:buNone/>
            </a:pPr>
            <a:r>
              <a:rPr lang="en-US" sz="2400" dirty="0">
                <a:latin typeface="+mn-lt"/>
              </a:rPr>
              <a:t>Avoid using recursion in performance situations. Recursive calls take time and </a:t>
            </a:r>
            <a:r>
              <a:rPr lang="en-US" sz="2400" dirty="0" smtClean="0">
                <a:latin typeface="+mn-lt"/>
              </a:rPr>
              <a:t>consume additional </a:t>
            </a:r>
            <a:r>
              <a:rPr lang="en-US" sz="2400" dirty="0">
                <a:latin typeface="+mn-lt"/>
              </a:rPr>
              <a:t>memory.</a:t>
            </a:r>
          </a:p>
        </p:txBody>
      </p:sp>
    </p:spTree>
    <p:extLst>
      <p:ext uri="{BB962C8B-B14F-4D97-AF65-F5344CB8AC3E}">
        <p14:creationId xmlns:p14="http://schemas.microsoft.com/office/powerpoint/2010/main" val="687447230"/>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6.14</a:t>
            </a:r>
          </a:p>
        </p:txBody>
      </p:sp>
      <p:sp>
        <p:nvSpPr>
          <p:cNvPr id="3" name="Text Placeholder 2"/>
          <p:cNvSpPr>
            <a:spLocks noGrp="1"/>
          </p:cNvSpPr>
          <p:nvPr>
            <p:ph type="body" idx="1"/>
          </p:nvPr>
        </p:nvSpPr>
        <p:spPr/>
        <p:txBody>
          <a:bodyPr/>
          <a:lstStyle/>
          <a:p>
            <a:pPr marL="0" indent="0">
              <a:buNone/>
            </a:pPr>
            <a:r>
              <a:rPr lang="en-US" sz="2400" dirty="0">
                <a:latin typeface="+mn-lt"/>
              </a:rPr>
              <a:t>Accidentally having a nonrecursive function call itself, either directly or </a:t>
            </a:r>
            <a:r>
              <a:rPr lang="en-US" sz="2400" dirty="0" smtClean="0">
                <a:latin typeface="+mn-lt"/>
              </a:rPr>
              <a:t>indirectly (through </a:t>
            </a:r>
            <a:r>
              <a:rPr lang="en-US" sz="2400" dirty="0">
                <a:latin typeface="+mn-lt"/>
              </a:rPr>
              <a:t>another function), is a logic error.</a:t>
            </a:r>
          </a:p>
        </p:txBody>
      </p:sp>
    </p:spTree>
    <p:extLst>
      <p:ext uri="{BB962C8B-B14F-4D97-AF65-F5344CB8AC3E}">
        <p14:creationId xmlns:p14="http://schemas.microsoft.com/office/powerpoint/2010/main" val="109831527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Figure 6.29 Summary of Recursion Examples and Exercises in the Text </a:t>
            </a:r>
            <a:r>
              <a:rPr lang="en-US" sz="2000" b="0" dirty="0" smtClean="0"/>
              <a:t>(1 of 4)</a:t>
            </a:r>
            <a:endParaRPr lang="en-US" sz="2000" b="0" dirty="0"/>
          </a:p>
        </p:txBody>
      </p:sp>
      <p:sp>
        <p:nvSpPr>
          <p:cNvPr id="3" name="Text Placeholder 2"/>
          <p:cNvSpPr>
            <a:spLocks noGrp="1"/>
          </p:cNvSpPr>
          <p:nvPr>
            <p:ph type="body" idx="1"/>
          </p:nvPr>
        </p:nvSpPr>
        <p:spPr>
          <a:xfrm>
            <a:off x="457200" y="1600201"/>
            <a:ext cx="8229600" cy="533400"/>
          </a:xfrm>
        </p:spPr>
        <p:txBody>
          <a:bodyPr/>
          <a:lstStyle/>
          <a:p>
            <a:pPr marL="0" indent="0">
              <a:buNone/>
            </a:pPr>
            <a:r>
              <a:rPr lang="en-US" sz="2400" b="1" dirty="0">
                <a:latin typeface="+mn-lt"/>
              </a:rPr>
              <a:t>Chapter </a:t>
            </a:r>
            <a:r>
              <a:rPr lang="en-US" sz="2400" b="1" dirty="0" smtClean="0">
                <a:latin typeface="+mn-lt"/>
              </a:rPr>
              <a:t>6</a:t>
            </a:r>
            <a:endParaRPr lang="en-US" sz="2400" b="1"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2845211426"/>
              </p:ext>
            </p:extLst>
          </p:nvPr>
        </p:nvGraphicFramePr>
        <p:xfrm>
          <a:off x="750570" y="2263140"/>
          <a:ext cx="7642860" cy="3502278"/>
        </p:xfrm>
        <a:graphic>
          <a:graphicData uri="http://schemas.openxmlformats.org/drawingml/2006/table">
            <a:tbl>
              <a:tblPr firstRow="1" bandRow="1">
                <a:tableStyleId>{40F9630F-82C1-40B7-BC3A-925EFCFF5E92}</a:tableStyleId>
              </a:tblPr>
              <a:tblGrid>
                <a:gridCol w="3086100">
                  <a:extLst>
                    <a:ext uri="{9D8B030D-6E8A-4147-A177-3AD203B41FA5}">
                      <a16:colId xmlns:a16="http://schemas.microsoft.com/office/drawing/2014/main" val="282829333"/>
                    </a:ext>
                  </a:extLst>
                </a:gridCol>
                <a:gridCol w="4556760">
                  <a:extLst>
                    <a:ext uri="{9D8B030D-6E8A-4147-A177-3AD203B41FA5}">
                      <a16:colId xmlns:a16="http://schemas.microsoft.com/office/drawing/2014/main" val="2004590760"/>
                    </a:ext>
                  </a:extLst>
                </a:gridCol>
              </a:tblGrid>
              <a:tr h="370840">
                <a:tc>
                  <a:txBody>
                    <a:bodyPr/>
                    <a:lstStyle/>
                    <a:p>
                      <a:r>
                        <a:rPr lang="en-US" sz="2000" b="1" i="0" u="none" strike="noStrike" cap="none" baseline="0" dirty="0" smtClean="0">
                          <a:solidFill>
                            <a:schemeClr val="dk1"/>
                          </a:solidFill>
                          <a:latin typeface="+mn-lt"/>
                          <a:ea typeface="Arial"/>
                          <a:cs typeface="Arial"/>
                          <a:sym typeface="Arial"/>
                        </a:rPr>
                        <a:t>Location in text</a:t>
                      </a:r>
                      <a:endParaRPr lang="en-US" sz="2000" b="1" dirty="0">
                        <a:latin typeface="+mn-lt"/>
                      </a:endParaRPr>
                    </a:p>
                  </a:txBody>
                  <a:tcPr marL="118997" marR="118997" marT="59499" marB="594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b="1" i="0" u="none" strike="noStrike" cap="none" baseline="0" dirty="0" smtClean="0">
                          <a:solidFill>
                            <a:schemeClr val="dk1"/>
                          </a:solidFill>
                          <a:latin typeface="+mn-lt"/>
                          <a:ea typeface="Arial"/>
                          <a:cs typeface="Arial"/>
                          <a:sym typeface="Arial"/>
                        </a:rPr>
                        <a:t>Recursion examples and exercises</a:t>
                      </a:r>
                      <a:endParaRPr lang="en-US" sz="2000" b="1" dirty="0">
                        <a:latin typeface="+mn-lt"/>
                      </a:endParaRPr>
                    </a:p>
                  </a:txBody>
                  <a:tcPr marL="118997" marR="118997" marT="59499" marB="594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6354016"/>
                  </a:ext>
                </a:extLst>
              </a:tr>
              <a:tr h="370840">
                <a:tc>
                  <a:txBody>
                    <a:bodyPr/>
                    <a:lstStyle/>
                    <a:p>
                      <a:r>
                        <a:rPr lang="en-US" sz="2000" dirty="0" smtClean="0">
                          <a:latin typeface="+mn-lt"/>
                        </a:rPr>
                        <a:t>Section 6.18, Figure 6.25</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latin typeface="+mn-lt"/>
                        </a:rPr>
                        <a:t>Factorial function</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9886691"/>
                  </a:ext>
                </a:extLst>
              </a:tr>
              <a:tr h="370840">
                <a:tc>
                  <a:txBody>
                    <a:bodyPr/>
                    <a:lstStyle/>
                    <a:p>
                      <a:r>
                        <a:rPr lang="en-US" sz="2000" dirty="0" smtClean="0">
                          <a:latin typeface="+mn-lt"/>
                        </a:rPr>
                        <a:t>Section 6.19, Figure 6.26</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latin typeface="+mn-lt"/>
                        </a:rPr>
                        <a:t>Fibonacci function</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5131326"/>
                  </a:ext>
                </a:extLst>
              </a:tr>
              <a:tr h="370840">
                <a:tc>
                  <a:txBody>
                    <a:bodyPr/>
                    <a:lstStyle/>
                    <a:p>
                      <a:r>
                        <a:rPr lang="en-US" sz="2000" dirty="0" smtClean="0">
                          <a:latin typeface="+mn-lt"/>
                        </a:rPr>
                        <a:t>Exercise 6.36</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latin typeface="+mn-lt"/>
                        </a:rPr>
                        <a:t>Recursive exponentiation</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1238192"/>
                  </a:ext>
                </a:extLst>
              </a:tr>
              <a:tr h="370840">
                <a:tc>
                  <a:txBody>
                    <a:bodyPr/>
                    <a:lstStyle/>
                    <a:p>
                      <a:r>
                        <a:rPr lang="en-US" sz="2000" dirty="0" smtClean="0">
                          <a:latin typeface="+mn-lt"/>
                        </a:rPr>
                        <a:t>Exercise 6.38</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latin typeface="+mn-lt"/>
                        </a:rPr>
                        <a:t>Towers of Hanoi</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108014"/>
                  </a:ext>
                </a:extLst>
              </a:tr>
              <a:tr h="370840">
                <a:tc>
                  <a:txBody>
                    <a:bodyPr/>
                    <a:lstStyle/>
                    <a:p>
                      <a:r>
                        <a:rPr lang="en-US" sz="2000" dirty="0" smtClean="0">
                          <a:latin typeface="+mn-lt"/>
                        </a:rPr>
                        <a:t>Exercise 6.40</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latin typeface="+mn-lt"/>
                        </a:rPr>
                        <a:t>Visualizing recursion</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6388512"/>
                  </a:ext>
                </a:extLst>
              </a:tr>
              <a:tr h="370840">
                <a:tc>
                  <a:txBody>
                    <a:bodyPr/>
                    <a:lstStyle/>
                    <a:p>
                      <a:r>
                        <a:rPr lang="en-US" sz="2000" dirty="0" smtClean="0">
                          <a:latin typeface="+mn-lt"/>
                        </a:rPr>
                        <a:t>Exercise 6.41</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latin typeface="+mn-lt"/>
                        </a:rPr>
                        <a:t>Greatest common divisor</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4076996"/>
                  </a:ext>
                </a:extLst>
              </a:tr>
              <a:tr h="370840">
                <a:tc>
                  <a:txBody>
                    <a:bodyPr/>
                    <a:lstStyle/>
                    <a:p>
                      <a:r>
                        <a:rPr lang="en-US" sz="2000" dirty="0" smtClean="0">
                          <a:latin typeface="+mn-lt"/>
                        </a:rPr>
                        <a:t>Exercise 6.43, Exercise 6.44</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smtClean="0">
                          <a:latin typeface="+mn-lt"/>
                        </a:rPr>
                        <a:t>“What does this program do?” exercise</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3724604"/>
                  </a:ext>
                </a:extLst>
              </a:tr>
            </a:tbl>
          </a:graphicData>
        </a:graphic>
      </p:graphicFrame>
    </p:spTree>
    <p:extLst>
      <p:ext uri="{BB962C8B-B14F-4D97-AF65-F5344CB8AC3E}">
        <p14:creationId xmlns:p14="http://schemas.microsoft.com/office/powerpoint/2010/main" val="287150571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Figure </a:t>
            </a:r>
            <a:r>
              <a:rPr lang="en-US" dirty="0" smtClean="0"/>
              <a:t>6.29 </a:t>
            </a:r>
            <a:r>
              <a:rPr lang="en-US" dirty="0"/>
              <a:t>Summary of Recursion Examples and Exercises in the Text </a:t>
            </a:r>
            <a:r>
              <a:rPr lang="en-US" sz="2000" b="0" dirty="0" smtClean="0"/>
              <a:t>(2 </a:t>
            </a:r>
            <a:r>
              <a:rPr lang="en-US" sz="2000" b="0" dirty="0"/>
              <a:t>of 4)</a:t>
            </a:r>
            <a:endParaRPr lang="en-US" dirty="0"/>
          </a:p>
        </p:txBody>
      </p:sp>
      <p:sp>
        <p:nvSpPr>
          <p:cNvPr id="3" name="Text Placeholder 2"/>
          <p:cNvSpPr>
            <a:spLocks noGrp="1"/>
          </p:cNvSpPr>
          <p:nvPr>
            <p:ph type="body" idx="1"/>
          </p:nvPr>
        </p:nvSpPr>
        <p:spPr>
          <a:xfrm>
            <a:off x="457200" y="1600201"/>
            <a:ext cx="8229600" cy="502920"/>
          </a:xfrm>
        </p:spPr>
        <p:txBody>
          <a:bodyPr/>
          <a:lstStyle/>
          <a:p>
            <a:pPr marL="0" indent="0">
              <a:buNone/>
            </a:pPr>
            <a:r>
              <a:rPr lang="en-US" sz="2400" b="1" dirty="0">
                <a:latin typeface="+mn-lt"/>
              </a:rPr>
              <a:t>Chapter 7</a:t>
            </a:r>
          </a:p>
        </p:txBody>
      </p:sp>
      <p:graphicFrame>
        <p:nvGraphicFramePr>
          <p:cNvPr id="6" name="Table 5"/>
          <p:cNvGraphicFramePr>
            <a:graphicFrameLocks noGrp="1"/>
          </p:cNvGraphicFramePr>
          <p:nvPr>
            <p:extLst>
              <p:ext uri="{D42A27DB-BD31-4B8C-83A1-F6EECF244321}">
                <p14:modId xmlns:p14="http://schemas.microsoft.com/office/powerpoint/2010/main" val="2869704651"/>
              </p:ext>
            </p:extLst>
          </p:nvPr>
        </p:nvGraphicFramePr>
        <p:xfrm>
          <a:off x="891540" y="2263140"/>
          <a:ext cx="7642860" cy="3730878"/>
        </p:xfrm>
        <a:graphic>
          <a:graphicData uri="http://schemas.openxmlformats.org/drawingml/2006/table">
            <a:tbl>
              <a:tblPr firstRow="1" bandRow="1">
                <a:tableStyleId>{40F9630F-82C1-40B7-BC3A-925EFCFF5E92}</a:tableStyleId>
              </a:tblPr>
              <a:tblGrid>
                <a:gridCol w="2720340">
                  <a:extLst>
                    <a:ext uri="{9D8B030D-6E8A-4147-A177-3AD203B41FA5}">
                      <a16:colId xmlns:a16="http://schemas.microsoft.com/office/drawing/2014/main" val="282829333"/>
                    </a:ext>
                  </a:extLst>
                </a:gridCol>
                <a:gridCol w="4922520">
                  <a:extLst>
                    <a:ext uri="{9D8B030D-6E8A-4147-A177-3AD203B41FA5}">
                      <a16:colId xmlns:a16="http://schemas.microsoft.com/office/drawing/2014/main" val="2004590760"/>
                    </a:ext>
                  </a:extLst>
                </a:gridCol>
              </a:tblGrid>
              <a:tr h="370840">
                <a:tc>
                  <a:txBody>
                    <a:bodyPr/>
                    <a:lstStyle/>
                    <a:p>
                      <a:r>
                        <a:rPr lang="en-US" sz="1800" b="1" i="0" u="none" strike="noStrike" cap="none" baseline="0" dirty="0" smtClean="0">
                          <a:solidFill>
                            <a:schemeClr val="dk1"/>
                          </a:solidFill>
                          <a:latin typeface="+mn-lt"/>
                          <a:ea typeface="Arial"/>
                          <a:cs typeface="Arial"/>
                          <a:sym typeface="Arial"/>
                        </a:rPr>
                        <a:t>Location in text</a:t>
                      </a:r>
                      <a:endParaRPr lang="en-US" sz="1800" b="1" dirty="0">
                        <a:latin typeface="+mn-lt"/>
                      </a:endParaRPr>
                    </a:p>
                  </a:txBody>
                  <a:tcPr marL="118997" marR="118997" marT="59499" marB="594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i="0" u="none" strike="noStrike" cap="none" baseline="0" dirty="0" smtClean="0">
                          <a:solidFill>
                            <a:schemeClr val="dk1"/>
                          </a:solidFill>
                          <a:latin typeface="+mn-lt"/>
                          <a:ea typeface="Arial"/>
                          <a:cs typeface="Arial"/>
                          <a:sym typeface="Arial"/>
                        </a:rPr>
                        <a:t>Recursion examples and exercises</a:t>
                      </a:r>
                      <a:endParaRPr lang="en-US" sz="1800" b="1" dirty="0">
                        <a:latin typeface="+mn-lt"/>
                      </a:endParaRPr>
                    </a:p>
                  </a:txBody>
                  <a:tcPr marL="118997" marR="118997" marT="59499" marB="594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6354016"/>
                  </a:ext>
                </a:extLst>
              </a:tr>
              <a:tr h="370840">
                <a:tc>
                  <a:txBody>
                    <a:bodyPr/>
                    <a:lstStyle/>
                    <a:p>
                      <a:r>
                        <a:rPr lang="en-US" sz="1800" dirty="0" smtClean="0">
                          <a:latin typeface="+mn-lt"/>
                        </a:rPr>
                        <a:t>Exercise 7.17</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latin typeface="+mn-lt"/>
                        </a:rPr>
                        <a:t>“What does this program do?” exercise</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9886691"/>
                  </a:ext>
                </a:extLst>
              </a:tr>
              <a:tr h="370840">
                <a:tc>
                  <a:txBody>
                    <a:bodyPr/>
                    <a:lstStyle/>
                    <a:p>
                      <a:r>
                        <a:rPr lang="en-US" sz="1800" dirty="0" smtClean="0">
                          <a:latin typeface="+mn-lt"/>
                        </a:rPr>
                        <a:t>Exercise 7.20</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latin typeface="+mn-lt"/>
                        </a:rPr>
                        <a:t>“What does this program do?” exercise</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5131326"/>
                  </a:ext>
                </a:extLst>
              </a:tr>
              <a:tr h="370840">
                <a:tc>
                  <a:txBody>
                    <a:bodyPr/>
                    <a:lstStyle/>
                    <a:p>
                      <a:r>
                        <a:rPr lang="en-US" sz="1800" dirty="0" smtClean="0">
                          <a:latin typeface="+mn-lt"/>
                        </a:rPr>
                        <a:t>Exercise 7.28</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latin typeface="+mn-lt"/>
                        </a:rPr>
                        <a:t>Determine whether a string is a palindrome</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1238192"/>
                  </a:ext>
                </a:extLst>
              </a:tr>
              <a:tr h="370840">
                <a:tc>
                  <a:txBody>
                    <a:bodyPr/>
                    <a:lstStyle/>
                    <a:p>
                      <a:r>
                        <a:rPr lang="en-US" sz="1800" dirty="0" smtClean="0">
                          <a:latin typeface="+mn-lt"/>
                        </a:rPr>
                        <a:t>Exercise 7.29</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latin typeface="+mn-lt"/>
                        </a:rPr>
                        <a:t>Eight Queens</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108014"/>
                  </a:ext>
                </a:extLst>
              </a:tr>
              <a:tr h="370840">
                <a:tc>
                  <a:txBody>
                    <a:bodyPr/>
                    <a:lstStyle/>
                    <a:p>
                      <a:r>
                        <a:rPr lang="en-US" sz="1800" dirty="0" smtClean="0">
                          <a:latin typeface="+mn-lt"/>
                        </a:rPr>
                        <a:t>Exercise 7.30</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latin typeface="+mn-lt"/>
                        </a:rPr>
                        <a:t>Print an </a:t>
                      </a:r>
                      <a:r>
                        <a:rPr lang="en-US" sz="1800" dirty="0" smtClean="0">
                          <a:latin typeface="Consolas" panose="020B0609020204030204" pitchFamily="49" charset="0"/>
                          <a:cs typeface="Consolas" panose="020B0609020204030204" pitchFamily="49" charset="0"/>
                        </a:rPr>
                        <a:t>array</a:t>
                      </a:r>
                      <a:endParaRPr lang="en-US" sz="18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6388512"/>
                  </a:ext>
                </a:extLst>
              </a:tr>
              <a:tr h="370840">
                <a:tc>
                  <a:txBody>
                    <a:bodyPr/>
                    <a:lstStyle/>
                    <a:p>
                      <a:r>
                        <a:rPr lang="en-US" sz="1800" dirty="0" smtClean="0">
                          <a:latin typeface="+mn-lt"/>
                        </a:rPr>
                        <a:t>Exercise 7.31</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latin typeface="+mn-lt"/>
                        </a:rPr>
                        <a:t>Print a </a:t>
                      </a:r>
                      <a:r>
                        <a:rPr lang="en-US" sz="1800" dirty="0" smtClean="0">
                          <a:latin typeface="Consolas" panose="020B0609020204030204" pitchFamily="49" charset="0"/>
                          <a:cs typeface="Consolas" panose="020B0609020204030204" pitchFamily="49" charset="0"/>
                        </a:rPr>
                        <a:t>string</a:t>
                      </a:r>
                      <a:r>
                        <a:rPr lang="en-US" sz="1800" dirty="0" smtClean="0">
                          <a:latin typeface="+mn-lt"/>
                        </a:rPr>
                        <a:t> backward</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4076996"/>
                  </a:ext>
                </a:extLst>
              </a:tr>
              <a:tr h="370840">
                <a:tc>
                  <a:txBody>
                    <a:bodyPr/>
                    <a:lstStyle/>
                    <a:p>
                      <a:r>
                        <a:rPr lang="en-US" sz="1800" dirty="0" smtClean="0">
                          <a:latin typeface="+mn-lt"/>
                        </a:rPr>
                        <a:t>Exercise 7.32</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latin typeface="+mn-lt"/>
                        </a:rPr>
                        <a:t>Minimum value in an </a:t>
                      </a:r>
                      <a:r>
                        <a:rPr lang="en-US" sz="1800" dirty="0" smtClean="0">
                          <a:latin typeface="Consolas" panose="020B0609020204030204" pitchFamily="49" charset="0"/>
                        </a:rPr>
                        <a:t>array</a:t>
                      </a:r>
                      <a:endParaRPr lang="en-US" sz="18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3724604"/>
                  </a:ext>
                </a:extLst>
              </a:tr>
              <a:tr h="370840">
                <a:tc>
                  <a:txBody>
                    <a:bodyPr/>
                    <a:lstStyle/>
                    <a:p>
                      <a:r>
                        <a:rPr lang="en-US" sz="1800" dirty="0" smtClean="0">
                          <a:latin typeface="+mn-lt"/>
                        </a:rPr>
                        <a:t>Exercise 7.33</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latin typeface="+mn-lt"/>
                        </a:rPr>
                        <a:t>Maze traversal</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0018044"/>
                  </a:ext>
                </a:extLst>
              </a:tr>
              <a:tr h="370840">
                <a:tc>
                  <a:txBody>
                    <a:bodyPr/>
                    <a:lstStyle/>
                    <a:p>
                      <a:r>
                        <a:rPr lang="en-US" sz="1800" dirty="0" smtClean="0">
                          <a:latin typeface="+mn-lt"/>
                        </a:rPr>
                        <a:t>Exercise 7.34</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latin typeface="+mn-lt"/>
                        </a:rPr>
                        <a:t>Generating mazes randomly</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2260434"/>
                  </a:ext>
                </a:extLst>
              </a:tr>
            </a:tbl>
          </a:graphicData>
        </a:graphic>
      </p:graphicFrame>
    </p:spTree>
    <p:extLst>
      <p:ext uri="{BB962C8B-B14F-4D97-AF65-F5344CB8AC3E}">
        <p14:creationId xmlns:p14="http://schemas.microsoft.com/office/powerpoint/2010/main" val="275014457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Figure </a:t>
            </a:r>
            <a:r>
              <a:rPr lang="en-US" dirty="0" smtClean="0"/>
              <a:t>6.29 </a:t>
            </a:r>
            <a:r>
              <a:rPr lang="en-US" dirty="0"/>
              <a:t>Summary of Recursion Examples and Exercises in the Text </a:t>
            </a:r>
            <a:r>
              <a:rPr lang="en-US" sz="2000" b="0" dirty="0" smtClean="0"/>
              <a:t>(3 </a:t>
            </a:r>
            <a:r>
              <a:rPr lang="en-US" sz="2000" b="0" dirty="0"/>
              <a:t>of 4)</a:t>
            </a:r>
            <a:endParaRPr lang="en-US" dirty="0"/>
          </a:p>
        </p:txBody>
      </p:sp>
      <p:sp>
        <p:nvSpPr>
          <p:cNvPr id="3" name="Text Placeholder 2"/>
          <p:cNvSpPr>
            <a:spLocks noGrp="1"/>
          </p:cNvSpPr>
          <p:nvPr>
            <p:ph type="body" idx="1"/>
          </p:nvPr>
        </p:nvSpPr>
        <p:spPr>
          <a:xfrm>
            <a:off x="457200" y="1600200"/>
            <a:ext cx="8229600" cy="457199"/>
          </a:xfrm>
        </p:spPr>
        <p:txBody>
          <a:bodyPr/>
          <a:lstStyle/>
          <a:p>
            <a:pPr marL="0" indent="0">
              <a:buNone/>
            </a:pPr>
            <a:r>
              <a:rPr lang="en-US" sz="2400" b="1" dirty="0">
                <a:latin typeface="+mn-lt"/>
              </a:rPr>
              <a:t>Chapter 19</a:t>
            </a:r>
          </a:p>
        </p:txBody>
      </p:sp>
      <p:graphicFrame>
        <p:nvGraphicFramePr>
          <p:cNvPr id="4" name="Table 3"/>
          <p:cNvGraphicFramePr>
            <a:graphicFrameLocks noGrp="1"/>
          </p:cNvGraphicFramePr>
          <p:nvPr>
            <p:extLst>
              <p:ext uri="{D42A27DB-BD31-4B8C-83A1-F6EECF244321}">
                <p14:modId xmlns:p14="http://schemas.microsoft.com/office/powerpoint/2010/main" val="1129191618"/>
              </p:ext>
            </p:extLst>
          </p:nvPr>
        </p:nvGraphicFramePr>
        <p:xfrm>
          <a:off x="457200" y="2263669"/>
          <a:ext cx="8397240" cy="3730878"/>
        </p:xfrm>
        <a:graphic>
          <a:graphicData uri="http://schemas.openxmlformats.org/drawingml/2006/table">
            <a:tbl>
              <a:tblPr firstRow="1" bandRow="1">
                <a:tableStyleId>{40F9630F-82C1-40B7-BC3A-925EFCFF5E92}</a:tableStyleId>
              </a:tblPr>
              <a:tblGrid>
                <a:gridCol w="3746976">
                  <a:extLst>
                    <a:ext uri="{9D8B030D-6E8A-4147-A177-3AD203B41FA5}">
                      <a16:colId xmlns:a16="http://schemas.microsoft.com/office/drawing/2014/main" val="165350118"/>
                    </a:ext>
                  </a:extLst>
                </a:gridCol>
                <a:gridCol w="4650264">
                  <a:extLst>
                    <a:ext uri="{9D8B030D-6E8A-4147-A177-3AD203B41FA5}">
                      <a16:colId xmlns:a16="http://schemas.microsoft.com/office/drawing/2014/main" val="2106791575"/>
                    </a:ext>
                  </a:extLst>
                </a:gridCol>
              </a:tblGrid>
              <a:tr h="370840">
                <a:tc>
                  <a:txBody>
                    <a:bodyPr/>
                    <a:lstStyle/>
                    <a:p>
                      <a:r>
                        <a:rPr lang="en-US" sz="1800" b="1" i="0" u="none" strike="noStrike" cap="none" baseline="0" dirty="0" smtClean="0">
                          <a:solidFill>
                            <a:schemeClr val="dk1"/>
                          </a:solidFill>
                          <a:latin typeface="+mn-lt"/>
                          <a:ea typeface="Arial"/>
                          <a:cs typeface="Arial"/>
                          <a:sym typeface="Arial"/>
                        </a:rPr>
                        <a:t>Location in text</a:t>
                      </a:r>
                      <a:endParaRPr lang="en-US" sz="1800" b="1" dirty="0">
                        <a:latin typeface="+mn-lt"/>
                      </a:endParaRPr>
                    </a:p>
                  </a:txBody>
                  <a:tcPr marL="118997" marR="118997" marT="59499" marB="594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i="0" u="none" strike="noStrike" cap="none" baseline="0" dirty="0" smtClean="0">
                          <a:solidFill>
                            <a:schemeClr val="dk1"/>
                          </a:solidFill>
                          <a:latin typeface="+mn-lt"/>
                          <a:ea typeface="Arial"/>
                          <a:cs typeface="Arial"/>
                          <a:sym typeface="Arial"/>
                        </a:rPr>
                        <a:t>Recursion examples and exercises</a:t>
                      </a:r>
                      <a:endParaRPr lang="en-US" sz="1800" b="1" dirty="0">
                        <a:latin typeface="+mn-lt"/>
                      </a:endParaRPr>
                    </a:p>
                  </a:txBody>
                  <a:tcPr marL="118997" marR="118997" marT="59499" marB="594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9847479"/>
                  </a:ext>
                </a:extLst>
              </a:tr>
              <a:tr h="370840">
                <a:tc>
                  <a:txBody>
                    <a:bodyPr/>
                    <a:lstStyle/>
                    <a:p>
                      <a:r>
                        <a:rPr lang="en-US" sz="1800" dirty="0" smtClean="0">
                          <a:latin typeface="+mn-lt"/>
                        </a:rPr>
                        <a:t>Section 19.6, Figures 19.20–19.22 </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latin typeface="+mn-lt"/>
                        </a:rPr>
                        <a:t>Binary tree insert</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615380"/>
                  </a:ext>
                </a:extLst>
              </a:tr>
              <a:tr h="370840">
                <a:tc>
                  <a:txBody>
                    <a:bodyPr/>
                    <a:lstStyle/>
                    <a:p>
                      <a:r>
                        <a:rPr lang="en-US" sz="1800" dirty="0" smtClean="0">
                          <a:latin typeface="+mn-lt"/>
                        </a:rPr>
                        <a:t>Section 19.6, Figures 19.20–19.22 </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latin typeface="+mn-lt"/>
                        </a:rPr>
                        <a:t>Preorder traversal of a binary tree</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4664723"/>
                  </a:ext>
                </a:extLst>
              </a:tr>
              <a:tr h="370840">
                <a:tc>
                  <a:txBody>
                    <a:bodyPr/>
                    <a:lstStyle/>
                    <a:p>
                      <a:r>
                        <a:rPr lang="en-US" sz="1800" dirty="0" smtClean="0">
                          <a:latin typeface="+mn-lt"/>
                        </a:rPr>
                        <a:t>Section 19.6, Figures 19.20–19.22 </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latin typeface="+mn-lt"/>
                        </a:rPr>
                        <a:t>Inorder traversal of a binary tree</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4125073"/>
                  </a:ext>
                </a:extLst>
              </a:tr>
              <a:tr h="370840">
                <a:tc>
                  <a:txBody>
                    <a:bodyPr/>
                    <a:lstStyle/>
                    <a:p>
                      <a:r>
                        <a:rPr lang="en-US" sz="1800" dirty="0" smtClean="0">
                          <a:latin typeface="+mn-lt"/>
                        </a:rPr>
                        <a:t>Section 19.6, Figures 19.20–19.22 </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latin typeface="+mn-lt"/>
                        </a:rPr>
                        <a:t>Postorder traversal of a binary tree</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4461456"/>
                  </a:ext>
                </a:extLst>
              </a:tr>
              <a:tr h="370840">
                <a:tc>
                  <a:txBody>
                    <a:bodyPr/>
                    <a:lstStyle/>
                    <a:p>
                      <a:r>
                        <a:rPr lang="en-US" sz="1800" dirty="0" smtClean="0">
                          <a:latin typeface="+mn-lt"/>
                        </a:rPr>
                        <a:t>Exercise 19.20 </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latin typeface="+mn-lt"/>
                        </a:rPr>
                        <a:t>Print a linked list backward</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884836"/>
                  </a:ext>
                </a:extLst>
              </a:tr>
              <a:tr h="370840">
                <a:tc>
                  <a:txBody>
                    <a:bodyPr/>
                    <a:lstStyle/>
                    <a:p>
                      <a:r>
                        <a:rPr lang="en-US" sz="1800" dirty="0" smtClean="0">
                          <a:latin typeface="+mn-lt"/>
                        </a:rPr>
                        <a:t>Exercise 19.21 </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latin typeface="+mn-lt"/>
                        </a:rPr>
                        <a:t>Search a linked list</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0645381"/>
                  </a:ext>
                </a:extLst>
              </a:tr>
              <a:tr h="370840">
                <a:tc>
                  <a:txBody>
                    <a:bodyPr/>
                    <a:lstStyle/>
                    <a:p>
                      <a:r>
                        <a:rPr lang="en-US" sz="1800" dirty="0" smtClean="0">
                          <a:latin typeface="+mn-lt"/>
                        </a:rPr>
                        <a:t>Exercise 19.22 </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latin typeface="+mn-lt"/>
                        </a:rPr>
                        <a:t>Binary tree search</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7361660"/>
                  </a:ext>
                </a:extLst>
              </a:tr>
              <a:tr h="370840">
                <a:tc>
                  <a:txBody>
                    <a:bodyPr/>
                    <a:lstStyle/>
                    <a:p>
                      <a:r>
                        <a:rPr lang="en-US" sz="1800" dirty="0" smtClean="0">
                          <a:latin typeface="+mn-lt"/>
                        </a:rPr>
                        <a:t>Exercise 19.23 </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latin typeface="+mn-lt"/>
                        </a:rPr>
                        <a:t>Level order traversal of a binary tree</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1700270"/>
                  </a:ext>
                </a:extLst>
              </a:tr>
              <a:tr h="370840">
                <a:tc>
                  <a:txBody>
                    <a:bodyPr/>
                    <a:lstStyle/>
                    <a:p>
                      <a:r>
                        <a:rPr lang="en-US" sz="1800" dirty="0" smtClean="0">
                          <a:latin typeface="+mn-lt"/>
                        </a:rPr>
                        <a:t>Exercise 19.24</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latin typeface="+mn-lt"/>
                        </a:rPr>
                        <a:t>Printing tree</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831467"/>
                  </a:ext>
                </a:extLst>
              </a:tr>
            </a:tbl>
          </a:graphicData>
        </a:graphic>
      </p:graphicFrame>
    </p:spTree>
    <p:extLst>
      <p:ext uri="{BB962C8B-B14F-4D97-AF65-F5344CB8AC3E}">
        <p14:creationId xmlns:p14="http://schemas.microsoft.com/office/powerpoint/2010/main" val="202156897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lstStyle/>
          <a:p>
            <a:r>
              <a:rPr lang="en-US" dirty="0"/>
              <a:t>Figure </a:t>
            </a:r>
            <a:r>
              <a:rPr lang="en-US" dirty="0" smtClean="0"/>
              <a:t>6.29 </a:t>
            </a:r>
            <a:r>
              <a:rPr lang="en-US" dirty="0"/>
              <a:t>Summary of Recursion Examples and Exercises in the Text </a:t>
            </a:r>
            <a:r>
              <a:rPr lang="en-US" sz="2000" b="0" dirty="0" smtClean="0"/>
              <a:t>(4 </a:t>
            </a:r>
            <a:r>
              <a:rPr lang="en-US" sz="2000" b="0" dirty="0"/>
              <a:t>of 4)</a:t>
            </a:r>
            <a:endParaRPr lang="en-US" dirty="0"/>
          </a:p>
        </p:txBody>
      </p:sp>
      <p:sp>
        <p:nvSpPr>
          <p:cNvPr id="7" name="Text Placeholder 6"/>
          <p:cNvSpPr>
            <a:spLocks noGrp="1"/>
          </p:cNvSpPr>
          <p:nvPr>
            <p:ph type="body" idx="1"/>
          </p:nvPr>
        </p:nvSpPr>
        <p:spPr>
          <a:xfrm>
            <a:off x="457200" y="1600201"/>
            <a:ext cx="8229600" cy="487680"/>
          </a:xfrm>
        </p:spPr>
        <p:txBody>
          <a:bodyPr/>
          <a:lstStyle/>
          <a:p>
            <a:pPr marL="0" indent="0">
              <a:buNone/>
            </a:pPr>
            <a:r>
              <a:rPr lang="en-US" sz="2400" b="1" dirty="0">
                <a:latin typeface="+mn-lt"/>
              </a:rPr>
              <a:t>Chapter 20</a:t>
            </a:r>
          </a:p>
        </p:txBody>
      </p:sp>
      <p:graphicFrame>
        <p:nvGraphicFramePr>
          <p:cNvPr id="5" name="Table 4"/>
          <p:cNvGraphicFramePr>
            <a:graphicFrameLocks noGrp="1"/>
          </p:cNvGraphicFramePr>
          <p:nvPr>
            <p:extLst>
              <p:ext uri="{D42A27DB-BD31-4B8C-83A1-F6EECF244321}">
                <p14:modId xmlns:p14="http://schemas.microsoft.com/office/powerpoint/2010/main" val="3564753007"/>
              </p:ext>
            </p:extLst>
          </p:nvPr>
        </p:nvGraphicFramePr>
        <p:xfrm>
          <a:off x="889452" y="2265681"/>
          <a:ext cx="7395575" cy="2998593"/>
        </p:xfrm>
        <a:graphic>
          <a:graphicData uri="http://schemas.openxmlformats.org/drawingml/2006/table">
            <a:tbl>
              <a:tblPr firstRow="1" bandRow="1">
                <a:tableStyleId>{40F9630F-82C1-40B7-BC3A-925EFCFF5E92}</a:tableStyleId>
              </a:tblPr>
              <a:tblGrid>
                <a:gridCol w="2742007">
                  <a:extLst>
                    <a:ext uri="{9D8B030D-6E8A-4147-A177-3AD203B41FA5}">
                      <a16:colId xmlns:a16="http://schemas.microsoft.com/office/drawing/2014/main" val="1578308934"/>
                    </a:ext>
                  </a:extLst>
                </a:gridCol>
                <a:gridCol w="4653568">
                  <a:extLst>
                    <a:ext uri="{9D8B030D-6E8A-4147-A177-3AD203B41FA5}">
                      <a16:colId xmlns:a16="http://schemas.microsoft.com/office/drawing/2014/main" val="2615477909"/>
                    </a:ext>
                  </a:extLst>
                </a:gridCol>
              </a:tblGrid>
              <a:tr h="168656">
                <a:tc>
                  <a:txBody>
                    <a:bodyPr/>
                    <a:lstStyle/>
                    <a:p>
                      <a:r>
                        <a:rPr lang="en-US" sz="2200" b="1" i="0" u="none" strike="noStrike" cap="none" baseline="0" dirty="0" smtClean="0">
                          <a:solidFill>
                            <a:schemeClr val="dk1"/>
                          </a:solidFill>
                          <a:latin typeface="+mn-lt"/>
                          <a:ea typeface="Arial"/>
                          <a:cs typeface="Arial"/>
                          <a:sym typeface="Arial"/>
                        </a:rPr>
                        <a:t>Location in text</a:t>
                      </a:r>
                      <a:endParaRPr lang="en-US" sz="2200" b="1" dirty="0">
                        <a:latin typeface="+mn-lt"/>
                      </a:endParaRPr>
                    </a:p>
                  </a:txBody>
                  <a:tcPr marL="118997" marR="118997" marT="59499" marB="594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b="1" i="0" u="none" strike="noStrike" cap="none" baseline="0" dirty="0" smtClean="0">
                          <a:solidFill>
                            <a:schemeClr val="dk1"/>
                          </a:solidFill>
                          <a:latin typeface="+mn-lt"/>
                          <a:ea typeface="Arial"/>
                          <a:cs typeface="Arial"/>
                          <a:sym typeface="Arial"/>
                        </a:rPr>
                        <a:t>Recursion examples and exercises</a:t>
                      </a:r>
                      <a:endParaRPr lang="en-US" sz="2200" b="1" dirty="0">
                        <a:latin typeface="+mn-lt"/>
                      </a:endParaRPr>
                    </a:p>
                  </a:txBody>
                  <a:tcPr marL="118997" marR="118997" marT="59499" marB="594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1993368"/>
                  </a:ext>
                </a:extLst>
              </a:tr>
              <a:tr h="846201">
                <a:tc>
                  <a:txBody>
                    <a:bodyPr/>
                    <a:lstStyle/>
                    <a:p>
                      <a:r>
                        <a:rPr lang="en-US" sz="2200" b="0" i="0" u="none" strike="noStrike" cap="none" baseline="0" dirty="0" smtClean="0">
                          <a:solidFill>
                            <a:schemeClr val="dk1"/>
                          </a:solidFill>
                          <a:latin typeface="+mn-lt"/>
                          <a:ea typeface="Arial"/>
                          <a:cs typeface="Arial"/>
                          <a:sym typeface="Arial"/>
                        </a:rPr>
                        <a:t>Section 20.3.3, Figure 20.6</a:t>
                      </a:r>
                      <a:endParaRPr lang="en-US" sz="2200" dirty="0">
                        <a:latin typeface="+mn-lt"/>
                      </a:endParaRPr>
                    </a:p>
                  </a:txBody>
                  <a:tcPr marL="118997" marR="118997" marT="59499" marB="594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i="0" u="none" strike="noStrike" cap="none" baseline="0" dirty="0" smtClean="0">
                          <a:solidFill>
                            <a:schemeClr val="dk1"/>
                          </a:solidFill>
                          <a:latin typeface="+mn-lt"/>
                          <a:ea typeface="Arial"/>
                          <a:cs typeface="Arial"/>
                          <a:sym typeface="Arial"/>
                        </a:rPr>
                        <a:t>Mergesort</a:t>
                      </a:r>
                      <a:endParaRPr lang="en-US" sz="2200" b="0" i="0" u="none" strike="noStrike" cap="none" dirty="0" smtClean="0">
                        <a:solidFill>
                          <a:schemeClr val="dk1"/>
                        </a:solidFill>
                        <a:latin typeface="+mn-lt"/>
                        <a:ea typeface="Arial"/>
                        <a:cs typeface="Arial"/>
                        <a:sym typeface="Arial"/>
                      </a:endParaRPr>
                    </a:p>
                  </a:txBody>
                  <a:tcPr marL="118997" marR="118997" marT="59499" marB="594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0209611"/>
                  </a:ext>
                </a:extLst>
              </a:tr>
              <a:tr h="168656">
                <a:tc>
                  <a:txBody>
                    <a:bodyPr/>
                    <a:lstStyle/>
                    <a:p>
                      <a:r>
                        <a:rPr lang="en-US" sz="2200" b="0" i="0" u="none" strike="noStrike" cap="none" baseline="0" dirty="0" smtClean="0">
                          <a:solidFill>
                            <a:schemeClr val="dk1"/>
                          </a:solidFill>
                          <a:latin typeface="+mn-lt"/>
                          <a:ea typeface="Arial"/>
                          <a:cs typeface="Arial"/>
                          <a:sym typeface="Arial"/>
                        </a:rPr>
                        <a:t>Exercise 20.8</a:t>
                      </a:r>
                      <a:endParaRPr lang="en-US" sz="2200" dirty="0">
                        <a:latin typeface="+mn-lt"/>
                      </a:endParaRPr>
                    </a:p>
                  </a:txBody>
                  <a:tcPr marL="118997" marR="118997" marT="59499" marB="594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i="0" u="none" strike="noStrike" cap="none" baseline="0" dirty="0" smtClean="0">
                          <a:solidFill>
                            <a:schemeClr val="dk1"/>
                          </a:solidFill>
                          <a:latin typeface="+mn-lt"/>
                          <a:ea typeface="Arial"/>
                          <a:cs typeface="Arial"/>
                          <a:sym typeface="Arial"/>
                        </a:rPr>
                        <a:t>Linear search</a:t>
                      </a:r>
                      <a:endParaRPr lang="en-US" sz="2200" b="0" i="0" u="none" strike="noStrike" cap="none" dirty="0" smtClean="0">
                        <a:solidFill>
                          <a:schemeClr val="dk1"/>
                        </a:solidFill>
                        <a:latin typeface="+mn-lt"/>
                        <a:ea typeface="Arial"/>
                        <a:cs typeface="Arial"/>
                        <a:sym typeface="Arial"/>
                      </a:endParaRPr>
                    </a:p>
                  </a:txBody>
                  <a:tcPr marL="118997" marR="118997" marT="59499" marB="594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2615826"/>
                  </a:ext>
                </a:extLst>
              </a:tr>
              <a:tr h="168656">
                <a:tc>
                  <a:txBody>
                    <a:bodyPr/>
                    <a:lstStyle/>
                    <a:p>
                      <a:r>
                        <a:rPr lang="en-US" sz="2200" b="0" i="0" u="none" strike="noStrike" cap="none" baseline="0" dirty="0" smtClean="0">
                          <a:solidFill>
                            <a:schemeClr val="dk1"/>
                          </a:solidFill>
                          <a:latin typeface="+mn-lt"/>
                          <a:ea typeface="Arial"/>
                          <a:cs typeface="Arial"/>
                          <a:sym typeface="Arial"/>
                        </a:rPr>
                        <a:t>Exercise 20.9</a:t>
                      </a:r>
                      <a:endParaRPr lang="en-US" sz="2200" dirty="0">
                        <a:latin typeface="+mn-lt"/>
                      </a:endParaRPr>
                    </a:p>
                  </a:txBody>
                  <a:tcPr marL="118997" marR="118997" marT="59499" marB="594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i="0" u="none" strike="noStrike" cap="none" baseline="0" dirty="0" smtClean="0">
                          <a:solidFill>
                            <a:schemeClr val="dk1"/>
                          </a:solidFill>
                          <a:latin typeface="+mn-lt"/>
                          <a:ea typeface="Arial"/>
                          <a:cs typeface="Arial"/>
                          <a:sym typeface="Arial"/>
                        </a:rPr>
                        <a:t>Binary search</a:t>
                      </a:r>
                      <a:endParaRPr lang="en-US" sz="2200" b="0" i="0" u="none" strike="noStrike" cap="none" dirty="0" smtClean="0">
                        <a:solidFill>
                          <a:schemeClr val="dk1"/>
                        </a:solidFill>
                        <a:latin typeface="+mn-lt"/>
                        <a:ea typeface="Arial"/>
                        <a:cs typeface="Arial"/>
                        <a:sym typeface="Arial"/>
                      </a:endParaRPr>
                    </a:p>
                  </a:txBody>
                  <a:tcPr marL="118997" marR="118997" marT="59499" marB="594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9909695"/>
                  </a:ext>
                </a:extLst>
              </a:tr>
              <a:tr h="168656">
                <a:tc>
                  <a:txBody>
                    <a:bodyPr/>
                    <a:lstStyle/>
                    <a:p>
                      <a:r>
                        <a:rPr lang="en-US" sz="2200" b="0" i="0" u="none" strike="noStrike" cap="none" baseline="0" dirty="0" smtClean="0">
                          <a:solidFill>
                            <a:schemeClr val="dk1"/>
                          </a:solidFill>
                          <a:latin typeface="+mn-lt"/>
                          <a:ea typeface="Arial"/>
                          <a:cs typeface="Arial"/>
                          <a:sym typeface="Arial"/>
                        </a:rPr>
                        <a:t>Exercise 20.10</a:t>
                      </a:r>
                      <a:endParaRPr lang="en-US" sz="2200" dirty="0">
                        <a:latin typeface="+mn-lt"/>
                      </a:endParaRPr>
                    </a:p>
                  </a:txBody>
                  <a:tcPr marL="118997" marR="118997" marT="59499" marB="594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i="0" u="none" strike="noStrike" cap="none" baseline="0" dirty="0" smtClean="0">
                          <a:solidFill>
                            <a:schemeClr val="dk1"/>
                          </a:solidFill>
                          <a:latin typeface="+mn-lt"/>
                          <a:ea typeface="Arial"/>
                          <a:cs typeface="Arial"/>
                          <a:sym typeface="Arial"/>
                        </a:rPr>
                        <a:t>Quicksort</a:t>
                      </a:r>
                      <a:endParaRPr lang="en-US" sz="2200" b="0" i="0" u="none" strike="noStrike" cap="none" dirty="0" smtClean="0">
                        <a:solidFill>
                          <a:schemeClr val="dk1"/>
                        </a:solidFill>
                        <a:latin typeface="+mn-lt"/>
                        <a:ea typeface="Arial"/>
                        <a:cs typeface="Arial"/>
                        <a:sym typeface="Arial"/>
                      </a:endParaRPr>
                    </a:p>
                  </a:txBody>
                  <a:tcPr marL="118997" marR="118997" marT="59499" marB="594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5005187"/>
                  </a:ext>
                </a:extLst>
              </a:tr>
            </a:tbl>
          </a:graphicData>
        </a:graphic>
      </p:graphicFrame>
    </p:spTree>
    <p:extLst>
      <p:ext uri="{BB962C8B-B14F-4D97-AF65-F5344CB8AC3E}">
        <p14:creationId xmlns:p14="http://schemas.microsoft.com/office/powerpoint/2010/main" val="11887866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Learning Objectives </a:t>
            </a:r>
            <a:r>
              <a:rPr lang="en-US" sz="2000" b="0" dirty="0" smtClean="0">
                <a:solidFill>
                  <a:schemeClr val="tx2"/>
                </a:solidFill>
              </a:rPr>
              <a:t>(1 of 2)</a:t>
            </a:r>
            <a:endParaRPr lang="en-US" sz="2000" b="0" dirty="0">
              <a:solidFill>
                <a:schemeClr val="tx2"/>
              </a:solidFill>
            </a:endParaRPr>
          </a:p>
        </p:txBody>
      </p:sp>
      <p:sp>
        <p:nvSpPr>
          <p:cNvPr id="3" name="Text Placeholder 2"/>
          <p:cNvSpPr>
            <a:spLocks noGrp="1"/>
          </p:cNvSpPr>
          <p:nvPr>
            <p:ph idx="1"/>
          </p:nvPr>
        </p:nvSpPr>
        <p:spPr/>
        <p:txBody>
          <a:bodyPr/>
          <a:lstStyle/>
          <a:p>
            <a:pPr marL="255600" indent="-255600">
              <a:buSzPct val="100000"/>
            </a:pPr>
            <a:r>
              <a:rPr lang="en-US" sz="2200" smtClean="0">
                <a:latin typeface="+mn-lt"/>
              </a:rPr>
              <a:t>Construct </a:t>
            </a:r>
            <a:r>
              <a:rPr lang="en-US" sz="2200" dirty="0">
                <a:latin typeface="+mn-lt"/>
              </a:rPr>
              <a:t>programs modularly from functions.</a:t>
            </a:r>
          </a:p>
          <a:p>
            <a:pPr marL="255600" indent="-255600">
              <a:buSzPct val="100000"/>
            </a:pPr>
            <a:r>
              <a:rPr lang="en-US" sz="2200" dirty="0">
                <a:latin typeface="+mn-lt"/>
              </a:rPr>
              <a:t>Use common math library functions.</a:t>
            </a:r>
          </a:p>
          <a:p>
            <a:pPr marL="255600" indent="-255600">
              <a:buSzPct val="100000"/>
            </a:pPr>
            <a:r>
              <a:rPr lang="en-US" sz="2200" dirty="0">
                <a:latin typeface="+mn-lt"/>
              </a:rPr>
              <a:t>Use function prototypes to declare a function.</a:t>
            </a:r>
          </a:p>
          <a:p>
            <a:pPr marL="255600" indent="-255600">
              <a:buSzPct val="100000"/>
            </a:pPr>
            <a:r>
              <a:rPr lang="en-US" sz="2200" dirty="0">
                <a:latin typeface="+mn-lt"/>
              </a:rPr>
              <a:t>Use random-number generation to implement game-playing applications.</a:t>
            </a:r>
          </a:p>
          <a:p>
            <a:pPr marL="255600" indent="-255600">
              <a:buSzPct val="100000"/>
            </a:pPr>
            <a:r>
              <a:rPr lang="en-US" sz="2200" dirty="0">
                <a:latin typeface="+mn-lt"/>
              </a:rPr>
              <a:t>Use C++14 digit separators to make numeric literals more readable</a:t>
            </a:r>
          </a:p>
          <a:p>
            <a:pPr marL="255600" indent="-255600">
              <a:buSzPct val="100000"/>
            </a:pPr>
            <a:r>
              <a:rPr lang="en-US" sz="2200" dirty="0">
                <a:latin typeface="+mn-lt"/>
              </a:rPr>
              <a:t>Understand how the visibility of identifiers is limited to specific regions of programs</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8007911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Function Pototypes </a:t>
            </a:r>
            <a:r>
              <a:rPr lang="en-US" sz="2000" b="0" kern="1200" dirty="0" smtClean="0">
                <a:latin typeface="Times New Roman" panose="02020603050405020304" pitchFamily="18" charset="0"/>
                <a:ea typeface="+mj-ea"/>
                <a:cs typeface="+mj-cs"/>
              </a:rPr>
              <a:t>(1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292631"/>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In this section, we create a user-defined function called </a:t>
            </a:r>
            <a:r>
              <a:rPr lang="en-US" altLang="en-US" sz="2400" kern="1200" dirty="0">
                <a:solidFill>
                  <a:srgbClr val="000000"/>
                </a:solidFill>
                <a:latin typeface="Consolas" panose="020B0609020204030204" pitchFamily="49" charset="0"/>
                <a:ea typeface="+mn-ea"/>
                <a:cs typeface="+mn-cs"/>
              </a:rPr>
              <a:t>maximum</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Figure </a:t>
            </a:r>
            <a:r>
              <a:rPr lang="en-US" altLang="en-US" sz="2400" kern="1200" dirty="0">
                <a:solidFill>
                  <a:srgbClr val="000000"/>
                </a:solidFill>
                <a:latin typeface="Arial (Body)"/>
                <a:ea typeface="+mn-ea"/>
                <a:cs typeface="+mn-cs"/>
              </a:rPr>
              <a:t>6.3) that returns the largest of its three </a:t>
            </a:r>
            <a:r>
              <a:rPr lang="en-US" altLang="en-US" sz="2400" kern="1200" dirty="0">
                <a:solidFill>
                  <a:srgbClr val="000000"/>
                </a:solidFill>
                <a:latin typeface="Consolas" panose="020B0609020204030204" pitchFamily="49" charset="0"/>
                <a:ea typeface="+mn-ea"/>
                <a:cs typeface="+mn-cs"/>
              </a:rPr>
              <a:t>int</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arguments.</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90770930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smtClean="0">
                <a:latin typeface="Times New Roman" panose="02020603050405020304" pitchFamily="18" charset="0"/>
              </a:rPr>
              <a:t>Copyright</a:t>
            </a:r>
            <a:endParaRPr lang="en-US"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6.3 </a:t>
            </a:r>
            <a:r>
              <a:rPr lang="en-US" dirty="0" smtClean="0">
                <a:latin typeface="Consolas" panose="020B0609020204030204" pitchFamily="49" charset="0"/>
              </a:rPr>
              <a:t>maximum</a:t>
            </a:r>
            <a:r>
              <a:rPr lang="en-US" dirty="0" smtClean="0"/>
              <a:t> </a:t>
            </a:r>
            <a:r>
              <a:rPr lang="en-US" dirty="0"/>
              <a:t>Function with a Function </a:t>
            </a:r>
            <a:r>
              <a:rPr lang="en-US" dirty="0" smtClean="0"/>
              <a:t>Prototype </a:t>
            </a:r>
            <a:r>
              <a:rPr lang="en-US" sz="2000" b="0" dirty="0" smtClean="0"/>
              <a:t>(1 </a:t>
            </a:r>
            <a:r>
              <a:rPr lang="en-US" sz="2000" b="0" dirty="0"/>
              <a:t>of </a:t>
            </a:r>
            <a:r>
              <a:rPr lang="en-US" sz="2000" b="0" dirty="0" smtClean="0"/>
              <a:t>3)</a:t>
            </a:r>
            <a:endParaRPr lang="en-US" sz="2000" b="0" dirty="0"/>
          </a:p>
        </p:txBody>
      </p:sp>
      <p:pic>
        <p:nvPicPr>
          <p:cNvPr id="3" name="Picture 2" descr="Computer code has 34 lines. The lines read as follows. Line 1. forward slash forward slash Fig period 6 period 3 colon f I g 0 6 underscore 0 3 period c p p. Line 2. forward slash forward slash maximum function with a function prototype period. Line 3. hash include left angle bracket i o stream right angle bracket. Line 4. hash include left angle bracket i o m a n i p right angle bracket. Line 5. using namespace s t d semicolon. Line 6. blank. Line 7. i n t maximum left parenthesis i n t, x comma i n t, y comma i n t, z right parenthesis semicolon forward slash forward slash function prototype. Line 8. blank. Line 9. i n t main left parenthesis right parenthesis left brace. Line 10, indented once. c out left angle bracket left angle bracket double quote Enter three integer values colon double quote semicolon. Line 11, indented once. i n t, i n t 1 comma i n t 2 comma i n t 3 semicolon. Line 12, indented once. c in right angle bracket right angle bracket int1 right angle bracket right angle bracket i n t 2 right angle bracket right angle bracket i n t 3 semicolon. Line 13. blank. Line 14, indented once. forward slash forward slash invoke maximum. Line 15, indented once. c out left angle bracket left angle bracket double quote The maximum integer value is colon double quote. Line 16, indented twice. left angle bracket left angle bracket maximum left parenthesis i n t 1 comma i n t 2 comma i n t 3 right parenthesis left angle bracket left angle bracket end L semicolon. Line 17. right brace. Line 1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021" y="1739868"/>
            <a:ext cx="8073959" cy="4235533"/>
          </a:xfrm>
          <a:prstGeom prst="rect">
            <a:avLst/>
          </a:prstGeom>
        </p:spPr>
      </p:pic>
    </p:spTree>
    <p:extLst>
      <p:ext uri="{BB962C8B-B14F-4D97-AF65-F5344CB8AC3E}">
        <p14:creationId xmlns:p14="http://schemas.microsoft.com/office/powerpoint/2010/main" val="18262066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6.3 </a:t>
            </a:r>
            <a:r>
              <a:rPr lang="en-US" dirty="0" smtClean="0">
                <a:latin typeface="Consolas" panose="020B0609020204030204" pitchFamily="49" charset="0"/>
              </a:rPr>
              <a:t>maximum</a:t>
            </a:r>
            <a:r>
              <a:rPr lang="en-US" dirty="0" smtClean="0"/>
              <a:t> </a:t>
            </a:r>
            <a:r>
              <a:rPr lang="en-US" dirty="0"/>
              <a:t>Function with a Function </a:t>
            </a:r>
            <a:r>
              <a:rPr lang="en-US" dirty="0" smtClean="0"/>
              <a:t>Prototype </a:t>
            </a:r>
            <a:r>
              <a:rPr lang="en-US" sz="2000" b="0" dirty="0" smtClean="0"/>
              <a:t>(2 </a:t>
            </a:r>
            <a:r>
              <a:rPr lang="en-US" sz="2000" b="0" dirty="0"/>
              <a:t>of </a:t>
            </a:r>
            <a:r>
              <a:rPr lang="en-US" sz="2000" b="0" dirty="0" smtClean="0"/>
              <a:t>3)</a:t>
            </a:r>
            <a:endParaRPr lang="en-US" dirty="0"/>
          </a:p>
        </p:txBody>
      </p:sp>
      <p:pic>
        <p:nvPicPr>
          <p:cNvPr id="4" name="Picture 3" descr="The code continues. Line 19. forward slash forward slash returns the largest of three integers. Line 20. i n t maximum left parenthesis i n t, x comma i n t, y comma i n t, z right parenthesis left brace. Line 21, indented once. i n t maximum Value left brace x right brace semicolon forward slash forward slash assume x is the largest to start. Line 22. blank. Line 23, indented once. forward slash forward slash determine whether y is greater than maximum Value. Line 24, indented once. if left parenthesis y right angle bracket maximum Value right parenthesis left brace. Line 25, indented twice. maximum Value equals y semicolon forward slash forward slash make y the new maximum Value. Line 26, indented once. right brace. Line 27. blank. Line 28, indented once. forward slash forward slash determine whether z is greater than maximum Value. Line 29, indented once. if left parenthesis z right angle bracket maximum Value right parenthesis left brace. Line 30, indented twice. maximum Value equals z semicolon forward slash forward slash make z the new maximum Value. Line 31, indented once. right brace. Line 32. blank. Line 33, indented once. return maximum Value semicolon. Line 3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651" y="1739229"/>
            <a:ext cx="8154699" cy="3779599"/>
          </a:xfrm>
          <a:prstGeom prst="rect">
            <a:avLst/>
          </a:prstGeom>
        </p:spPr>
      </p:pic>
    </p:spTree>
    <p:extLst>
      <p:ext uri="{BB962C8B-B14F-4D97-AF65-F5344CB8AC3E}">
        <p14:creationId xmlns:p14="http://schemas.microsoft.com/office/powerpoint/2010/main" val="8669425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US" dirty="0"/>
              <a:t>Figure </a:t>
            </a:r>
            <a:r>
              <a:rPr lang="en-US" dirty="0" smtClean="0"/>
              <a:t>6.3 </a:t>
            </a:r>
            <a:r>
              <a:rPr lang="en-US" dirty="0" smtClean="0">
                <a:latin typeface="Consolas" panose="020B0609020204030204" pitchFamily="49" charset="0"/>
              </a:rPr>
              <a:t>maximum</a:t>
            </a:r>
            <a:r>
              <a:rPr lang="en-US" dirty="0" smtClean="0"/>
              <a:t> </a:t>
            </a:r>
            <a:r>
              <a:rPr lang="en-US" dirty="0"/>
              <a:t>Function with a Function </a:t>
            </a:r>
            <a:r>
              <a:rPr lang="en-US" dirty="0" smtClean="0"/>
              <a:t>Prototype </a:t>
            </a:r>
            <a:r>
              <a:rPr lang="en-US" sz="2000" b="0" dirty="0" smtClean="0"/>
              <a:t>(3 </a:t>
            </a:r>
            <a:r>
              <a:rPr lang="en-US" sz="2000" b="0" dirty="0"/>
              <a:t>of </a:t>
            </a:r>
            <a:r>
              <a:rPr lang="en-US" sz="2000" b="0" dirty="0" smtClean="0"/>
              <a:t>3)</a:t>
            </a:r>
            <a:endParaRPr lang="en-US" dirty="0">
              <a:latin typeface="Times New Roman" panose="02020603050405020304" pitchFamily="18" charset="0"/>
            </a:endParaRPr>
          </a:p>
        </p:txBody>
      </p:sp>
      <p:pic>
        <p:nvPicPr>
          <p:cNvPr id="3" name="Picture 2" descr="Computer code output has 6 lines. The lines read as follows. Line 1. Enter three integer grades colon 86 67 75. Line 2. The maximum integer value is colon 86. Line 3. Enter three integer grades colon 67 86 75. Line 4. The maximum integer value is colon 86. Line 5. Enter three integer grades colon 67 75 86. Line 6. The maximum integer value is colon 8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462" y="2098567"/>
            <a:ext cx="7907076" cy="2792302"/>
          </a:xfrm>
          <a:prstGeom prst="rect">
            <a:avLst/>
          </a:prstGeom>
        </p:spPr>
      </p:pic>
    </p:spTree>
    <p:extLst>
      <p:ext uri="{BB962C8B-B14F-4D97-AF65-F5344CB8AC3E}">
        <p14:creationId xmlns:p14="http://schemas.microsoft.com/office/powerpoint/2010/main" val="15776830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Function Prototypes </a:t>
            </a:r>
            <a:r>
              <a:rPr lang="en-US" sz="2000" b="0" kern="1200" dirty="0" smtClean="0">
                <a:latin typeface="Times New Roman" panose="02020603050405020304" pitchFamily="18" charset="0"/>
                <a:ea typeface="+mj-ea"/>
                <a:cs typeface="+mj-cs"/>
              </a:rPr>
              <a:t>(2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824367"/>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In preceding chapters, we created classes with various member </a:t>
            </a:r>
            <a:r>
              <a:rPr lang="en-US" altLang="en-US" sz="2400" kern="1200" dirty="0" smtClean="0">
                <a:solidFill>
                  <a:srgbClr val="000000"/>
                </a:solidFill>
                <a:latin typeface="Arial (Body)"/>
                <a:ea typeface="+mn-ea"/>
                <a:cs typeface="+mn-cs"/>
              </a:rPr>
              <a:t>functions.</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We defined each class in a header (.h) and included it before </a:t>
            </a:r>
            <a:r>
              <a:rPr lang="en-US" altLang="en-US" sz="2400" kern="1200" dirty="0">
                <a:solidFill>
                  <a:srgbClr val="000000"/>
                </a:solidFill>
                <a:latin typeface="Consolas" panose="020B0609020204030204" pitchFamily="49" charset="0"/>
                <a:ea typeface="+mn-ea"/>
                <a:cs typeface="+mn-cs"/>
              </a:rPr>
              <a:t>main</a:t>
            </a:r>
            <a:r>
              <a:rPr lang="en-US" altLang="en-US" sz="2400" kern="1200" dirty="0">
                <a:solidFill>
                  <a:srgbClr val="000000"/>
                </a:solidFill>
                <a:latin typeface="Arial (Body)"/>
                <a:ea typeface="+mn-ea"/>
                <a:cs typeface="+mn-cs"/>
              </a:rPr>
              <a:t> in a program’s source-code </a:t>
            </a:r>
            <a:r>
              <a:rPr lang="en-US" altLang="en-US" sz="2400" kern="1200" dirty="0" smtClean="0">
                <a:solidFill>
                  <a:srgbClr val="000000"/>
                </a:solidFill>
                <a:latin typeface="Arial (Body)"/>
                <a:ea typeface="+mn-ea"/>
                <a:cs typeface="+mn-cs"/>
              </a:rPr>
              <a:t>file.</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Doing this ensures that the class (and thus its member functions) is defined before </a:t>
            </a:r>
            <a:r>
              <a:rPr lang="en-US" altLang="en-US" sz="2400" kern="1200" dirty="0">
                <a:solidFill>
                  <a:srgbClr val="000000"/>
                </a:solidFill>
                <a:latin typeface="Consolas" panose="020B0609020204030204" pitchFamily="49" charset="0"/>
                <a:ea typeface="+mn-ea"/>
                <a:cs typeface="+mn-cs"/>
              </a:rPr>
              <a:t>main</a:t>
            </a:r>
            <a:r>
              <a:rPr lang="en-US" altLang="en-US" sz="2400" kern="1200" dirty="0">
                <a:solidFill>
                  <a:srgbClr val="000000"/>
                </a:solidFill>
                <a:latin typeface="Arial (Body)"/>
                <a:ea typeface="+mn-ea"/>
                <a:cs typeface="+mn-cs"/>
              </a:rPr>
              <a:t> creates and manipulates objects of that </a:t>
            </a:r>
            <a:r>
              <a:rPr lang="en-US" altLang="en-US" sz="2400" kern="1200" dirty="0" smtClean="0">
                <a:solidFill>
                  <a:srgbClr val="000000"/>
                </a:solidFill>
                <a:latin typeface="Arial (Body)"/>
                <a:ea typeface="+mn-ea"/>
                <a:cs typeface="+mn-cs"/>
              </a:rPr>
              <a:t>class.</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compiler then can ensure that we call each class’s constructors and member functions correcly—for example, passing each the correct number and types of </a:t>
            </a:r>
            <a:r>
              <a:rPr lang="en-US" altLang="en-US" sz="2400" kern="1200" dirty="0" smtClean="0">
                <a:solidFill>
                  <a:srgbClr val="000000"/>
                </a:solidFill>
                <a:latin typeface="Arial (Body)"/>
                <a:ea typeface="+mn-ea"/>
                <a:cs typeface="+mn-cs"/>
              </a:rPr>
              <a:t>arguments.</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4174034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Function Prototypes </a:t>
            </a:r>
            <a:r>
              <a:rPr lang="en-US" sz="2000" b="0" kern="1200" dirty="0" smtClean="0">
                <a:latin typeface="Times New Roman" panose="02020603050405020304" pitchFamily="18" charset="0"/>
                <a:ea typeface="+mj-ea"/>
                <a:cs typeface="+mj-cs"/>
              </a:rPr>
              <a:t>(3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039263"/>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For a function not defined in a class, you must either define the function before using it or you must declare that the function exists, as we do in line 7 of </a:t>
            </a:r>
            <a:r>
              <a:rPr lang="en-US" altLang="en-US" sz="2400" kern="1200" dirty="0" smtClean="0">
                <a:solidFill>
                  <a:srgbClr val="000000"/>
                </a:solidFill>
                <a:latin typeface="Arial (Body)"/>
                <a:ea typeface="+mn-ea"/>
                <a:cs typeface="+mn-cs"/>
              </a:rPr>
              <a:t>Figure </a:t>
            </a:r>
            <a:r>
              <a:rPr lang="en-US" altLang="en-US" sz="2400" kern="1200" dirty="0">
                <a:solidFill>
                  <a:srgbClr val="000000"/>
                </a:solidFill>
                <a:latin typeface="Arial (Body)"/>
                <a:ea typeface="+mn-ea"/>
                <a:cs typeface="+mn-cs"/>
              </a:rPr>
              <a:t>6.3:</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Consolas" panose="020B0609020204030204" pitchFamily="49" charset="0"/>
                <a:ea typeface="+mn-ea"/>
                <a:cs typeface="+mn-cs"/>
              </a:rPr>
              <a:t>int maximum(int x, int y, int z); // function prototype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This is a </a:t>
            </a:r>
            <a:r>
              <a:rPr lang="en-US" altLang="en-US" sz="2400" b="1" kern="1200" dirty="0">
                <a:solidFill>
                  <a:srgbClr val="000000"/>
                </a:solidFill>
                <a:latin typeface="Arial (Body)"/>
                <a:ea typeface="+mn-ea"/>
                <a:cs typeface="+mn-cs"/>
              </a:rPr>
              <a:t>function prototype,</a:t>
            </a:r>
            <a:r>
              <a:rPr lang="en-US" altLang="en-US" sz="2400" kern="1200" dirty="0">
                <a:solidFill>
                  <a:srgbClr val="000000"/>
                </a:solidFill>
                <a:latin typeface="Arial (Body)"/>
                <a:ea typeface="+mn-ea"/>
                <a:cs typeface="+mn-cs"/>
              </a:rPr>
              <a:t> which describes the </a:t>
            </a:r>
            <a:r>
              <a:rPr lang="en-US" altLang="en-US" sz="2400" kern="1200" dirty="0">
                <a:solidFill>
                  <a:srgbClr val="000000"/>
                </a:solidFill>
                <a:latin typeface="Consolas" panose="020B0609020204030204" pitchFamily="49" charset="0"/>
                <a:ea typeface="+mn-ea"/>
                <a:cs typeface="+mn-cs"/>
              </a:rPr>
              <a:t>maximum</a:t>
            </a:r>
            <a:r>
              <a:rPr lang="en-US" altLang="en-US" sz="2400" kern="1200" dirty="0">
                <a:solidFill>
                  <a:srgbClr val="000000"/>
                </a:solidFill>
                <a:latin typeface="Arial (Body)"/>
                <a:ea typeface="+mn-ea"/>
                <a:cs typeface="+mn-cs"/>
              </a:rPr>
              <a:t> function without revealing its </a:t>
            </a:r>
            <a:r>
              <a:rPr lang="en-US" altLang="en-US" sz="2400" kern="1200" dirty="0" smtClean="0">
                <a:solidFill>
                  <a:srgbClr val="000000"/>
                </a:solidFill>
                <a:latin typeface="Arial (Body)"/>
                <a:ea typeface="+mn-ea"/>
                <a:cs typeface="+mn-cs"/>
              </a:rPr>
              <a:t>implementation.</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9097583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latin typeface="Times New Roman" panose="02020603050405020304" pitchFamily="18" charset="0"/>
              </a:rPr>
              <a:t>6.4 Function Prototypes </a:t>
            </a:r>
            <a:r>
              <a:rPr lang="en-US" sz="2000" b="0" kern="1200" dirty="0" smtClean="0">
                <a:latin typeface="Times New Roman" panose="02020603050405020304" pitchFamily="18" charset="0"/>
              </a:rPr>
              <a:t>(4 </a:t>
            </a:r>
            <a:r>
              <a:rPr lang="en-US" sz="2000" b="0" kern="1200" dirty="0">
                <a:latin typeface="Times New Roman" panose="02020603050405020304" pitchFamily="18" charset="0"/>
              </a:rPr>
              <a:t>of </a:t>
            </a:r>
            <a:r>
              <a:rPr lang="en-US" sz="2000" b="0" kern="1200" dirty="0" smtClean="0">
                <a:latin typeface="Times New Roman" panose="02020603050405020304" pitchFamily="18" charset="0"/>
              </a:rPr>
              <a:t>5)</a:t>
            </a:r>
            <a:endParaRPr lang="en-US" dirty="0"/>
          </a:p>
        </p:txBody>
      </p:sp>
      <p:sp>
        <p:nvSpPr>
          <p:cNvPr id="3" name="Text Placeholder 2"/>
          <p:cNvSpPr>
            <a:spLocks noGrp="1"/>
          </p:cNvSpPr>
          <p:nvPr>
            <p:ph type="body" idx="1"/>
          </p:nvPr>
        </p:nvSpPr>
        <p:spPr/>
        <p:txBody>
          <a:bodyPr/>
          <a:lstStyle/>
          <a:p>
            <a:pPr marL="255651" lvl="0" indent="-255651" fontAlgn="base">
              <a:spcAft>
                <a:spcPct val="0"/>
              </a:spcAft>
              <a:tabLst/>
            </a:pPr>
            <a:r>
              <a:rPr lang="en-US" altLang="en-US" sz="2400" kern="1200" dirty="0">
                <a:solidFill>
                  <a:srgbClr val="000000"/>
                </a:solidFill>
                <a:latin typeface="Arial (Body)"/>
              </a:rPr>
              <a:t>A function prototype is a declaration of a function</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rPr>
              <a:t>tells the compiler the function’s name, its return type and the types of its parameters.</a:t>
            </a:r>
          </a:p>
          <a:p>
            <a:pPr marL="255651" lvl="0" indent="-255651" fontAlgn="base">
              <a:spcAft>
                <a:spcPct val="0"/>
              </a:spcAft>
              <a:tabLst/>
            </a:pPr>
            <a:r>
              <a:rPr lang="en-US" altLang="en-US" sz="2400" kern="1200" dirty="0">
                <a:solidFill>
                  <a:srgbClr val="000000"/>
                </a:solidFill>
                <a:latin typeface="Arial (Body)"/>
              </a:rPr>
              <a:t>This function prototype indicates that the function returns an </a:t>
            </a:r>
            <a:r>
              <a:rPr lang="en-US" altLang="en-US" sz="2400" kern="1200" dirty="0">
                <a:solidFill>
                  <a:srgbClr val="000000"/>
                </a:solidFill>
                <a:latin typeface="Consolas" panose="020B0609020204030204" pitchFamily="49" charset="0"/>
              </a:rPr>
              <a:t>int</a:t>
            </a:r>
            <a:r>
              <a:rPr lang="en-US" altLang="en-US" sz="2400" kern="1200" dirty="0">
                <a:solidFill>
                  <a:srgbClr val="000000"/>
                </a:solidFill>
                <a:latin typeface="Arial (Body)"/>
              </a:rPr>
              <a:t>, has the name </a:t>
            </a:r>
            <a:r>
              <a:rPr lang="en-US" altLang="en-US" sz="2400" kern="1200" dirty="0">
                <a:solidFill>
                  <a:srgbClr val="000000"/>
                </a:solidFill>
                <a:latin typeface="Consolas" panose="020B0609020204030204" pitchFamily="49" charset="0"/>
              </a:rPr>
              <a:t>maximum</a:t>
            </a:r>
            <a:r>
              <a:rPr lang="en-US" altLang="en-US" sz="2400" kern="1200" dirty="0">
                <a:solidFill>
                  <a:srgbClr val="000000"/>
                </a:solidFill>
                <a:latin typeface="Arial (Body)"/>
              </a:rPr>
              <a:t> and requires three </a:t>
            </a:r>
            <a:r>
              <a:rPr lang="en-US" altLang="en-US" sz="2400" kern="1200" dirty="0">
                <a:solidFill>
                  <a:srgbClr val="000000"/>
                </a:solidFill>
                <a:latin typeface="Consolas" panose="020B0609020204030204" pitchFamily="49" charset="0"/>
              </a:rPr>
              <a:t>int</a:t>
            </a:r>
            <a:r>
              <a:rPr lang="en-US" altLang="en-US" sz="2400" kern="1200" dirty="0">
                <a:solidFill>
                  <a:srgbClr val="000000"/>
                </a:solidFill>
                <a:latin typeface="Arial (Body)"/>
              </a:rPr>
              <a:t> parameters to perform its task.</a:t>
            </a:r>
          </a:p>
          <a:p>
            <a:pPr marL="255651" lvl="0" indent="-255651" fontAlgn="base">
              <a:spcAft>
                <a:spcPct val="0"/>
              </a:spcAft>
              <a:tabLst/>
            </a:pPr>
            <a:r>
              <a:rPr lang="en-US" altLang="en-US" sz="2400" kern="1200" dirty="0">
                <a:solidFill>
                  <a:srgbClr val="000000"/>
                </a:solidFill>
                <a:latin typeface="Arial (Body)"/>
              </a:rPr>
              <a:t>The function prototype is the same as the first line of the corresponding function definition (line 20), but ends with a required semicolon</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10069977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Good Programming Practice 6.1</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Parameter names in function prototypes are optional (they’re ignored by the compiler), </a:t>
            </a:r>
            <a:r>
              <a:rPr lang="en-US" sz="2400" dirty="0" smtClean="0">
                <a:latin typeface="+mn-lt"/>
              </a:rPr>
              <a:t>but many </a:t>
            </a:r>
            <a:r>
              <a:rPr lang="en-US" sz="2400" dirty="0">
                <a:latin typeface="+mn-lt"/>
              </a:rPr>
              <a:t>programmers use these names for documentation purposes. We used </a:t>
            </a:r>
            <a:r>
              <a:rPr lang="en-US" sz="2400" dirty="0" smtClean="0">
                <a:latin typeface="+mn-lt"/>
              </a:rPr>
              <a:t>parameter names </a:t>
            </a:r>
            <a:r>
              <a:rPr lang="en-US" sz="2400" dirty="0">
                <a:latin typeface="+mn-lt"/>
              </a:rPr>
              <a:t>in </a:t>
            </a:r>
            <a:r>
              <a:rPr lang="en-US" sz="2400" dirty="0" smtClean="0">
                <a:latin typeface="+mn-lt"/>
              </a:rPr>
              <a:t>Figure </a:t>
            </a:r>
            <a:r>
              <a:rPr lang="en-US" sz="2400" dirty="0">
                <a:latin typeface="+mn-lt"/>
              </a:rPr>
              <a:t>6.3’s function prototype for demonstration purposes, but generally we do </a:t>
            </a:r>
            <a:r>
              <a:rPr lang="en-US" sz="2400" dirty="0" smtClean="0">
                <a:latin typeface="+mn-lt"/>
              </a:rPr>
              <a:t>not use </a:t>
            </a:r>
            <a:r>
              <a:rPr lang="en-US" sz="2400" dirty="0">
                <a:latin typeface="+mn-lt"/>
              </a:rPr>
              <a:t>them in this book’s subsequent examples.</a:t>
            </a:r>
          </a:p>
        </p:txBody>
      </p:sp>
    </p:spTree>
    <p:extLst>
      <p:ext uri="{BB962C8B-B14F-4D97-AF65-F5344CB8AC3E}">
        <p14:creationId xmlns:p14="http://schemas.microsoft.com/office/powerpoint/2010/main" val="33590365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kern="1200" dirty="0">
                <a:latin typeface="Times New Roman" panose="02020603050405020304" pitchFamily="18" charset="0"/>
              </a:rPr>
              <a:t>6.4 Function Prototypes </a:t>
            </a:r>
            <a:r>
              <a:rPr lang="en-US" sz="2000" b="0" kern="1200" dirty="0" smtClean="0">
                <a:latin typeface="Times New Roman" panose="02020603050405020304" pitchFamily="18" charset="0"/>
              </a:rPr>
              <a:t>(5 </a:t>
            </a:r>
            <a:r>
              <a:rPr lang="en-US" sz="2000" b="0" kern="1200" dirty="0">
                <a:latin typeface="Times New Roman" panose="02020603050405020304" pitchFamily="18" charset="0"/>
              </a:rPr>
              <a:t>of </a:t>
            </a:r>
            <a:r>
              <a:rPr lang="en-US" sz="2000" b="0" kern="1200" dirty="0" smtClean="0">
                <a:latin typeface="Times New Roman" panose="02020603050405020304" pitchFamily="18" charset="0"/>
              </a:rPr>
              <a:t>5)</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4262675"/>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When compiling the program, the compiler uses the prototype to</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mn-ea"/>
                <a:cs typeface="+mn-cs"/>
              </a:rPr>
              <a:t>Ensure that </a:t>
            </a:r>
            <a:r>
              <a:rPr lang="en-US" altLang="en-US" sz="2000" kern="1200" dirty="0">
                <a:solidFill>
                  <a:srgbClr val="000000"/>
                </a:solidFill>
                <a:latin typeface="Consolas" panose="020B0609020204030204" pitchFamily="49" charset="0"/>
                <a:ea typeface="+mn-ea"/>
                <a:cs typeface="+mn-cs"/>
              </a:rPr>
              <a:t>maximum</a:t>
            </a:r>
            <a:r>
              <a:rPr lang="en-US" altLang="en-US" sz="2000" kern="1200" dirty="0">
                <a:solidFill>
                  <a:srgbClr val="000000"/>
                </a:solidFill>
                <a:latin typeface="Arial (Body)"/>
                <a:ea typeface="+mn-ea"/>
                <a:cs typeface="+mn-cs"/>
              </a:rPr>
              <a:t>’s first line matches its </a:t>
            </a:r>
            <a:r>
              <a:rPr lang="en-US" altLang="en-US" sz="2000" kern="1200" dirty="0" smtClean="0">
                <a:solidFill>
                  <a:srgbClr val="000000"/>
                </a:solidFill>
                <a:latin typeface="Arial (Body)"/>
                <a:ea typeface="+mn-ea"/>
                <a:cs typeface="+mn-cs"/>
              </a:rPr>
              <a:t>prototype.</a:t>
            </a:r>
            <a:endParaRPr lang="en-US" altLang="en-US" sz="20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mn-ea"/>
                <a:cs typeface="+mn-cs"/>
              </a:rPr>
              <a:t>Check that the call to </a:t>
            </a:r>
            <a:r>
              <a:rPr lang="en-US" altLang="en-US" sz="2000" kern="1200" dirty="0">
                <a:solidFill>
                  <a:srgbClr val="000000"/>
                </a:solidFill>
                <a:latin typeface="Consolas" panose="020B0609020204030204" pitchFamily="49" charset="0"/>
                <a:ea typeface="+mn-ea"/>
                <a:cs typeface="+mn-cs"/>
              </a:rPr>
              <a:t>maximum</a:t>
            </a:r>
            <a:r>
              <a:rPr lang="en-US" altLang="en-US" sz="2000" kern="1200" dirty="0">
                <a:solidFill>
                  <a:srgbClr val="000000"/>
                </a:solidFill>
                <a:latin typeface="Arial (Body)"/>
                <a:ea typeface="+mn-ea"/>
                <a:cs typeface="+mn-cs"/>
              </a:rPr>
              <a:t> contains the correct number and types of arguments, and that the types of the arguments are in the correct order.</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mn-ea"/>
                <a:cs typeface="+mn-cs"/>
              </a:rPr>
              <a:t>Ensure that the value returned by the function can be used correctly in the expression that called the </a:t>
            </a:r>
            <a:r>
              <a:rPr lang="en-US" altLang="en-US" sz="2000" kern="1200" dirty="0" smtClean="0">
                <a:solidFill>
                  <a:srgbClr val="000000"/>
                </a:solidFill>
                <a:latin typeface="Arial (Body)"/>
                <a:ea typeface="+mn-ea"/>
                <a:cs typeface="+mn-cs"/>
              </a:rPr>
              <a:t>function.</a:t>
            </a:r>
            <a:endParaRPr lang="en-US" altLang="en-US" sz="20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mn-ea"/>
                <a:cs typeface="+mn-cs"/>
              </a:rPr>
              <a:t>Ensure that each argument is consistent with the type of the corresponding </a:t>
            </a:r>
            <a:r>
              <a:rPr lang="en-US" altLang="en-US" sz="2000" kern="1200" dirty="0" smtClean="0">
                <a:solidFill>
                  <a:srgbClr val="000000"/>
                </a:solidFill>
                <a:latin typeface="Arial (Body)"/>
                <a:ea typeface="+mn-ea"/>
                <a:cs typeface="+mn-cs"/>
              </a:rPr>
              <a:t>parameter.</a:t>
            </a:r>
            <a:endParaRPr lang="en-US" altLang="en-US" sz="2000" kern="1200" dirty="0">
              <a:solidFill>
                <a:srgbClr val="000000"/>
              </a:solidFill>
              <a:latin typeface="Arial (Body)"/>
              <a:ea typeface="+mn-ea"/>
              <a:cs typeface="+mn-cs"/>
            </a:endParaRPr>
          </a:p>
          <a:p>
            <a:pPr lvl="2" fontAlgn="base">
              <a:spcAft>
                <a:spcPct val="0"/>
              </a:spcAft>
              <a:buFontTx/>
              <a:buChar char="▪"/>
            </a:pPr>
            <a:r>
              <a:rPr lang="en-US" altLang="en-US" sz="2000" kern="1200" dirty="0">
                <a:solidFill>
                  <a:srgbClr val="000000"/>
                </a:solidFill>
                <a:latin typeface="Arial (Body)"/>
                <a:ea typeface="+mn-ea"/>
                <a:cs typeface="+mn-cs"/>
              </a:rPr>
              <a:t>If the arguments passed to a function do not match the types specified in the function’s prototype, the compiler attempts to convert the arguments to those </a:t>
            </a:r>
            <a:r>
              <a:rPr lang="en-US" altLang="en-US" sz="2000" kern="1200" dirty="0" smtClean="0">
                <a:solidFill>
                  <a:srgbClr val="000000"/>
                </a:solidFill>
                <a:latin typeface="Arial (Body)"/>
                <a:ea typeface="+mn-ea"/>
                <a:cs typeface="+mn-cs"/>
              </a:rPr>
              <a:t>types.</a:t>
            </a:r>
            <a:endParaRPr lang="en-US" altLang="en-US" sz="2000" kern="1200" dirty="0">
              <a:solidFill>
                <a:srgbClr val="000000"/>
              </a:solidFill>
              <a:latin typeface="Arial (Body)"/>
              <a:ea typeface="+mn-ea"/>
              <a:cs typeface="+mn-cs"/>
            </a:endParaRPr>
          </a:p>
        </p:txBody>
      </p:sp>
    </p:spTree>
    <p:extLst>
      <p:ext uri="{BB962C8B-B14F-4D97-AF65-F5344CB8AC3E}">
        <p14:creationId xmlns:p14="http://schemas.microsoft.com/office/powerpoint/2010/main" val="37366301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Common Programming Error 6.1</a:t>
            </a:r>
            <a:endParaRPr lang="en-US" dirty="0">
              <a:latin typeface="Times New Roman" panose="02020603050405020304" pitchFamily="18" charset="0"/>
            </a:endParaRPr>
          </a:p>
        </p:txBody>
      </p:sp>
      <p:sp>
        <p:nvSpPr>
          <p:cNvPr id="5" name="Text Placeholder 4"/>
          <p:cNvSpPr>
            <a:spLocks noGrp="1"/>
          </p:cNvSpPr>
          <p:nvPr>
            <p:ph type="body" idx="1"/>
          </p:nvPr>
        </p:nvSpPr>
        <p:spPr/>
        <p:txBody>
          <a:bodyPr/>
          <a:lstStyle/>
          <a:p>
            <a:pPr marL="0" indent="0">
              <a:buNone/>
            </a:pPr>
            <a:r>
              <a:rPr lang="en-US" sz="2400" dirty="0">
                <a:latin typeface="+mn-lt"/>
              </a:rPr>
              <a:t>Declaring function parameters of the same type as </a:t>
            </a:r>
            <a:r>
              <a:rPr lang="en-US" sz="2400" dirty="0">
                <a:latin typeface="Consolas" panose="020B0609020204030204" pitchFamily="49" charset="0"/>
              </a:rPr>
              <a:t>int x</a:t>
            </a:r>
            <a:r>
              <a:rPr lang="en-US" sz="2400" dirty="0">
                <a:latin typeface="+mn-lt"/>
              </a:rPr>
              <a:t>,</a:t>
            </a:r>
            <a:r>
              <a:rPr lang="en-US" sz="2400" dirty="0">
                <a:latin typeface="Consolas" panose="020B0609020204030204" pitchFamily="49" charset="0"/>
              </a:rPr>
              <a:t> y</a:t>
            </a:r>
            <a:r>
              <a:rPr lang="en-US" sz="2400" dirty="0">
                <a:latin typeface="+mn-lt"/>
              </a:rPr>
              <a:t> instead of </a:t>
            </a:r>
            <a:r>
              <a:rPr lang="en-US" sz="2400" dirty="0">
                <a:latin typeface="Consolas" panose="020B0609020204030204" pitchFamily="49" charset="0"/>
              </a:rPr>
              <a:t>int x</a:t>
            </a:r>
            <a:r>
              <a:rPr lang="en-US" sz="2400" dirty="0">
                <a:latin typeface="+mn-lt"/>
              </a:rPr>
              <a:t>,</a:t>
            </a:r>
            <a:r>
              <a:rPr lang="en-US" sz="2400" dirty="0">
                <a:latin typeface="Consolas" panose="020B0609020204030204" pitchFamily="49" charset="0"/>
              </a:rPr>
              <a:t> int y</a:t>
            </a:r>
            <a:r>
              <a:rPr lang="en-US" sz="2400" dirty="0">
                <a:latin typeface="+mn-lt"/>
              </a:rPr>
              <a:t> is </a:t>
            </a:r>
            <a:r>
              <a:rPr lang="en-US" sz="2400" dirty="0" smtClean="0">
                <a:latin typeface="+mn-lt"/>
              </a:rPr>
              <a:t>a syntax </a:t>
            </a:r>
            <a:r>
              <a:rPr lang="en-US" sz="2400" dirty="0">
                <a:latin typeface="+mn-lt"/>
              </a:rPr>
              <a:t>error—a type is required for each parameter in the parameter list.</a:t>
            </a:r>
          </a:p>
        </p:txBody>
      </p:sp>
    </p:spTree>
    <p:extLst>
      <p:ext uri="{BB962C8B-B14F-4D97-AF65-F5344CB8AC3E}">
        <p14:creationId xmlns:p14="http://schemas.microsoft.com/office/powerpoint/2010/main" val="35533771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Learning </a:t>
            </a:r>
            <a:r>
              <a:rPr lang="en-US" dirty="0" smtClean="0">
                <a:solidFill>
                  <a:schemeClr val="tx2"/>
                </a:solidFill>
              </a:rPr>
              <a:t>Objectives </a:t>
            </a:r>
            <a:r>
              <a:rPr lang="en-US" sz="2000" b="0" dirty="0" smtClean="0">
                <a:solidFill>
                  <a:schemeClr val="tx2"/>
                </a:solidFill>
              </a:rPr>
              <a:t>(2 of 2)</a:t>
            </a:r>
            <a:endParaRPr lang="en-US" sz="2000" b="0" dirty="0">
              <a:solidFill>
                <a:schemeClr val="tx2"/>
              </a:solidFill>
            </a:endParaRPr>
          </a:p>
        </p:txBody>
      </p:sp>
      <p:sp>
        <p:nvSpPr>
          <p:cNvPr id="3" name="Text Placeholder 2"/>
          <p:cNvSpPr>
            <a:spLocks noGrp="1"/>
          </p:cNvSpPr>
          <p:nvPr>
            <p:ph idx="1"/>
          </p:nvPr>
        </p:nvSpPr>
        <p:spPr>
          <a:xfrm>
            <a:off x="457200" y="1600200"/>
            <a:ext cx="8229600" cy="4739640"/>
          </a:xfrm>
        </p:spPr>
        <p:txBody>
          <a:bodyPr/>
          <a:lstStyle/>
          <a:p>
            <a:pPr marL="255600" indent="-255600">
              <a:buSzPct val="100000"/>
            </a:pPr>
            <a:r>
              <a:rPr lang="en-US" sz="2200" dirty="0">
                <a:latin typeface="+mn-lt"/>
              </a:rPr>
              <a:t>Understand how the function call/return mechanism is supported by the function-call stack and activation records.</a:t>
            </a:r>
          </a:p>
          <a:p>
            <a:pPr marL="255600" indent="-255600">
              <a:buSzPct val="100000"/>
            </a:pPr>
            <a:r>
              <a:rPr lang="en-US" sz="2200" dirty="0">
                <a:latin typeface="+mn-lt"/>
              </a:rPr>
              <a:t>Understand the mechanisms for passing data to functions and returning results.</a:t>
            </a:r>
          </a:p>
          <a:p>
            <a:pPr marL="255600" indent="-255600">
              <a:buSzPct val="100000"/>
            </a:pPr>
            <a:r>
              <a:rPr lang="en-US" sz="2200" dirty="0">
                <a:latin typeface="+mn-lt"/>
              </a:rPr>
              <a:t>Use inline functions, references and default arguments.</a:t>
            </a:r>
          </a:p>
          <a:p>
            <a:pPr marL="255600" indent="-255600">
              <a:buSzPct val="100000"/>
            </a:pPr>
            <a:r>
              <a:rPr lang="en-US" sz="2200" dirty="0">
                <a:latin typeface="+mn-lt"/>
              </a:rPr>
              <a:t>Define with the same name overloaded functions that perform different tasks based on the number and types of their arguments.</a:t>
            </a:r>
          </a:p>
          <a:p>
            <a:pPr marL="255600" indent="-255600">
              <a:buSzPct val="100000"/>
            </a:pPr>
            <a:r>
              <a:rPr lang="en-US" sz="2200" dirty="0">
                <a:latin typeface="+mn-lt"/>
              </a:rPr>
              <a:t>Define function templates that can generate families of overloaded functions.</a:t>
            </a:r>
          </a:p>
          <a:p>
            <a:pPr marL="255600" indent="-255600">
              <a:buSzPct val="100000"/>
            </a:pPr>
            <a:r>
              <a:rPr lang="en-US" sz="2200" dirty="0">
                <a:latin typeface="+mn-lt"/>
              </a:rPr>
              <a:t>Write and use recursive functions</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26608664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Common Programming Error 6.2</a:t>
            </a:r>
          </a:p>
        </p:txBody>
      </p:sp>
      <p:sp>
        <p:nvSpPr>
          <p:cNvPr id="7" name="Text Placeholder 6"/>
          <p:cNvSpPr>
            <a:spLocks noGrp="1"/>
          </p:cNvSpPr>
          <p:nvPr>
            <p:ph type="body" idx="1"/>
          </p:nvPr>
        </p:nvSpPr>
        <p:spPr/>
        <p:txBody>
          <a:bodyPr/>
          <a:lstStyle/>
          <a:p>
            <a:pPr marL="0" indent="0">
              <a:buNone/>
            </a:pPr>
            <a:r>
              <a:rPr lang="en-US" sz="2400" dirty="0">
                <a:latin typeface="+mn-lt"/>
              </a:rPr>
              <a:t>Compilation errors occur if the function prototype, header and calls do not all agree in </a:t>
            </a:r>
            <a:r>
              <a:rPr lang="en-US" sz="2400" dirty="0" smtClean="0">
                <a:latin typeface="+mn-lt"/>
              </a:rPr>
              <a:t>the number</a:t>
            </a:r>
            <a:r>
              <a:rPr lang="en-US" sz="2400" dirty="0">
                <a:latin typeface="+mn-lt"/>
              </a:rPr>
              <a:t>, type and order of arguments and parameters, and in the return type.</a:t>
            </a:r>
          </a:p>
        </p:txBody>
      </p:sp>
    </p:spTree>
    <p:extLst>
      <p:ext uri="{BB962C8B-B14F-4D97-AF65-F5344CB8AC3E}">
        <p14:creationId xmlns:p14="http://schemas.microsoft.com/office/powerpoint/2010/main" val="6360822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Software Engineering Observation 6.2</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A function that has many parameters may be performing too many tasks. </a:t>
            </a:r>
            <a:r>
              <a:rPr lang="en-US" sz="2400" dirty="0" smtClean="0">
                <a:latin typeface="+mn-lt"/>
              </a:rPr>
              <a:t>Consider dividing </a:t>
            </a:r>
            <a:r>
              <a:rPr lang="en-US" sz="2400" dirty="0">
                <a:latin typeface="+mn-lt"/>
              </a:rPr>
              <a:t>the function into smaller functions that perform the separate tasks. Limit </a:t>
            </a:r>
            <a:r>
              <a:rPr lang="en-US" sz="2400" dirty="0" smtClean="0">
                <a:latin typeface="+mn-lt"/>
              </a:rPr>
              <a:t>the function </a:t>
            </a:r>
            <a:r>
              <a:rPr lang="en-US" sz="2400" dirty="0">
                <a:latin typeface="+mn-lt"/>
              </a:rPr>
              <a:t>header to one line if possible.</a:t>
            </a:r>
          </a:p>
        </p:txBody>
      </p:sp>
    </p:spTree>
    <p:extLst>
      <p:ext uri="{BB962C8B-B14F-4D97-AF65-F5344CB8AC3E}">
        <p14:creationId xmlns:p14="http://schemas.microsoft.com/office/powerpoint/2010/main" val="20716720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Function Prototypes </a:t>
            </a:r>
            <a:r>
              <a:rPr lang="en-US" sz="2000" b="0" kern="1200" dirty="0" smtClean="0">
                <a:latin typeface="Times New Roman" panose="02020603050405020304" pitchFamily="18" charset="0"/>
                <a:ea typeface="+mj-ea"/>
                <a:cs typeface="+mj-cs"/>
              </a:rPr>
              <a:t>(3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Multiple parameters are specified in both the function prototype and the function header as a comma-separated list, as are multiple arguments in a function </a:t>
            </a:r>
            <a:r>
              <a:rPr lang="en-US" altLang="en-US" sz="2400" kern="1200" dirty="0" smtClean="0">
                <a:solidFill>
                  <a:srgbClr val="000000"/>
                </a:solidFill>
                <a:latin typeface="Arial (Body)"/>
                <a:ea typeface="+mn-ea"/>
                <a:cs typeface="+mn-cs"/>
              </a:rPr>
              <a:t>call.</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4651286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Portability Tip 6.1</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The commas used in line 16 of </a:t>
            </a:r>
            <a:r>
              <a:rPr lang="en-US" sz="2400" dirty="0" smtClean="0">
                <a:latin typeface="+mn-lt"/>
              </a:rPr>
              <a:t>Figure </a:t>
            </a:r>
            <a:r>
              <a:rPr lang="en-US" sz="2400" dirty="0">
                <a:latin typeface="+mn-lt"/>
              </a:rPr>
              <a:t>6.3 to separate the arguments to function </a:t>
            </a:r>
            <a:r>
              <a:rPr lang="en-US" sz="2400" dirty="0" smtClean="0">
                <a:latin typeface="Consolas" panose="020B0609020204030204" pitchFamily="49" charset="0"/>
              </a:rPr>
              <a:t>maximum</a:t>
            </a:r>
            <a:r>
              <a:rPr lang="en-US" sz="2400" dirty="0" smtClean="0">
                <a:latin typeface="+mn-lt"/>
              </a:rPr>
              <a:t> are </a:t>
            </a:r>
            <a:r>
              <a:rPr lang="en-US" sz="2400" dirty="0">
                <a:latin typeface="+mn-lt"/>
              </a:rPr>
              <a:t>not comma operators as discussed in Section 5.5. The comma operator guarantees </a:t>
            </a:r>
            <a:r>
              <a:rPr lang="en-US" sz="2400" dirty="0" smtClean="0">
                <a:latin typeface="+mn-lt"/>
              </a:rPr>
              <a:t>that its </a:t>
            </a:r>
            <a:r>
              <a:rPr lang="en-US" sz="2400" dirty="0">
                <a:latin typeface="+mn-lt"/>
              </a:rPr>
              <a:t>operands are evaluated left to right. The order of evaluation of a function’s arguments</a:t>
            </a:r>
            <a:r>
              <a:rPr lang="en-US" sz="2400" dirty="0" smtClean="0">
                <a:latin typeface="+mn-lt"/>
              </a:rPr>
              <a:t>, however</a:t>
            </a:r>
            <a:r>
              <a:rPr lang="en-US" sz="2400" dirty="0">
                <a:latin typeface="+mn-lt"/>
              </a:rPr>
              <a:t>, is not specified by the C++ standard. Thus, different compilers can </a:t>
            </a:r>
            <a:r>
              <a:rPr lang="en-US" sz="2400" dirty="0" smtClean="0">
                <a:latin typeface="+mn-lt"/>
              </a:rPr>
              <a:t>evaluate function </a:t>
            </a:r>
            <a:r>
              <a:rPr lang="en-US" sz="2400" dirty="0">
                <a:latin typeface="+mn-lt"/>
              </a:rPr>
              <a:t>arguments in different orders.</a:t>
            </a:r>
          </a:p>
        </p:txBody>
      </p:sp>
    </p:spTree>
    <p:extLst>
      <p:ext uri="{BB962C8B-B14F-4D97-AF65-F5344CB8AC3E}">
        <p14:creationId xmlns:p14="http://schemas.microsoft.com/office/powerpoint/2010/main" val="36412900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Portability Tip 6.2</a:t>
            </a:r>
          </a:p>
        </p:txBody>
      </p:sp>
      <p:sp>
        <p:nvSpPr>
          <p:cNvPr id="5" name="Text Placeholder 4"/>
          <p:cNvSpPr>
            <a:spLocks noGrp="1"/>
          </p:cNvSpPr>
          <p:nvPr>
            <p:ph type="body" idx="1"/>
          </p:nvPr>
        </p:nvSpPr>
        <p:spPr/>
        <p:txBody>
          <a:bodyPr/>
          <a:lstStyle/>
          <a:p>
            <a:pPr marL="0" indent="0">
              <a:buNone/>
            </a:pPr>
            <a:r>
              <a:rPr lang="en-US" sz="2400" dirty="0">
                <a:latin typeface="+mn-lt"/>
              </a:rPr>
              <a:t>Sometimes when a function’s arguments are expressions, such as those with calls to </a:t>
            </a:r>
            <a:r>
              <a:rPr lang="en-US" sz="2400" dirty="0" smtClean="0">
                <a:latin typeface="+mn-lt"/>
              </a:rPr>
              <a:t>other functions</a:t>
            </a:r>
            <a:r>
              <a:rPr lang="en-US" sz="2400" dirty="0">
                <a:latin typeface="+mn-lt"/>
              </a:rPr>
              <a:t>, the order in which the compiler evaluates the arguments could affect the </a:t>
            </a:r>
            <a:r>
              <a:rPr lang="en-US" sz="2400" dirty="0" smtClean="0">
                <a:latin typeface="+mn-lt"/>
              </a:rPr>
              <a:t>values of </a:t>
            </a:r>
            <a:r>
              <a:rPr lang="en-US" sz="2400" dirty="0">
                <a:latin typeface="+mn-lt"/>
              </a:rPr>
              <a:t>one or more of the arguments. If the evaluation order changes between compilers, </a:t>
            </a:r>
            <a:r>
              <a:rPr lang="en-US" sz="2400" dirty="0" smtClean="0">
                <a:latin typeface="+mn-lt"/>
              </a:rPr>
              <a:t>the argument </a:t>
            </a:r>
            <a:r>
              <a:rPr lang="en-US" sz="2400" dirty="0">
                <a:latin typeface="+mn-lt"/>
              </a:rPr>
              <a:t>values passed to the function could vary, causing subtle logic errors.</a:t>
            </a:r>
          </a:p>
        </p:txBody>
      </p:sp>
    </p:spTree>
    <p:extLst>
      <p:ext uri="{BB962C8B-B14F-4D97-AF65-F5344CB8AC3E}">
        <p14:creationId xmlns:p14="http://schemas.microsoft.com/office/powerpoint/2010/main" val="40133377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Error-Prevention Tip 6.2</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If you have doubts about the order of evaluation of a function’s arguments and </a:t>
            </a:r>
            <a:r>
              <a:rPr lang="en-US" sz="2400" dirty="0" smtClean="0">
                <a:latin typeface="+mn-lt"/>
              </a:rPr>
              <a:t>whether the </a:t>
            </a:r>
            <a:r>
              <a:rPr lang="en-US" sz="2400" dirty="0">
                <a:latin typeface="+mn-lt"/>
              </a:rPr>
              <a:t>order would affect the values passed to the function, evaluate the arguments in </a:t>
            </a:r>
            <a:r>
              <a:rPr lang="en-US" sz="2400" dirty="0" smtClean="0">
                <a:latin typeface="+mn-lt"/>
              </a:rPr>
              <a:t>separate assignment </a:t>
            </a:r>
            <a:r>
              <a:rPr lang="en-US" sz="2400" dirty="0">
                <a:latin typeface="+mn-lt"/>
              </a:rPr>
              <a:t>statements before the function call, assign the result of each expression </a:t>
            </a:r>
            <a:r>
              <a:rPr lang="en-US" sz="2400" dirty="0" smtClean="0">
                <a:latin typeface="+mn-lt"/>
              </a:rPr>
              <a:t>to a </a:t>
            </a:r>
            <a:r>
              <a:rPr lang="en-US" sz="2400" dirty="0">
                <a:latin typeface="+mn-lt"/>
              </a:rPr>
              <a:t>local variable, then pass those variables as arguments to the function.</a:t>
            </a:r>
          </a:p>
        </p:txBody>
      </p:sp>
    </p:spTree>
    <p:extLst>
      <p:ext uri="{BB962C8B-B14F-4D97-AF65-F5344CB8AC3E}">
        <p14:creationId xmlns:p14="http://schemas.microsoft.com/office/powerpoint/2010/main" val="18752165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6.4 Function Definitions with Multiple Parameters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In a function that does not return a result (i.e., it has a </a:t>
            </a:r>
            <a:r>
              <a:rPr lang="en-US" altLang="en-US" sz="2400" kern="1200" dirty="0">
                <a:solidFill>
                  <a:srgbClr val="000000"/>
                </a:solidFill>
                <a:latin typeface="Consolas" panose="020B0609020204030204" pitchFamily="49" charset="0"/>
                <a:ea typeface="+mn-ea"/>
                <a:cs typeface="+mn-cs"/>
              </a:rPr>
              <a:t>void</a:t>
            </a:r>
            <a:r>
              <a:rPr lang="en-US" altLang="en-US" sz="2400" kern="1200" dirty="0">
                <a:solidFill>
                  <a:srgbClr val="000000"/>
                </a:solidFill>
                <a:latin typeface="Arial (Body)"/>
                <a:ea typeface="+mn-ea"/>
                <a:cs typeface="+mn-cs"/>
              </a:rPr>
              <a:t> return type), we showed that control returns when the program reaches the function-ending right </a:t>
            </a:r>
            <a:r>
              <a:rPr lang="en-US" altLang="en-US" sz="2400" kern="1200" dirty="0" smtClean="0">
                <a:solidFill>
                  <a:srgbClr val="000000"/>
                </a:solidFill>
                <a:latin typeface="Arial (Body)"/>
                <a:ea typeface="+mn-ea"/>
                <a:cs typeface="+mn-cs"/>
              </a:rPr>
              <a:t>brace.</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You also can explicitly return control to the caller by executing the statement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Consolas" panose="020B0609020204030204" pitchFamily="49" charset="0"/>
                <a:ea typeface="+mn-ea"/>
                <a:cs typeface="+mn-cs"/>
              </a:rPr>
              <a:t>return;</a:t>
            </a:r>
          </a:p>
        </p:txBody>
      </p:sp>
    </p:spTree>
    <p:extLst>
      <p:ext uri="{BB962C8B-B14F-4D97-AF65-F5344CB8AC3E}">
        <p14:creationId xmlns:p14="http://schemas.microsoft.com/office/powerpoint/2010/main" val="12180779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6.5 Function-Prototypes and Argument-Coercion Notes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A function prototype is required unless the function is defined before it’s </a:t>
            </a:r>
            <a:r>
              <a:rPr lang="en-US" altLang="en-US" sz="2400" kern="1200" dirty="0" smtClean="0">
                <a:solidFill>
                  <a:srgbClr val="000000"/>
                </a:solidFill>
                <a:latin typeface="Arial (Body)"/>
                <a:ea typeface="+mn-ea"/>
                <a:cs typeface="+mn-cs"/>
              </a:rPr>
              <a:t>used.</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When you use a standard library function like sqrt, you do not have access to the function’s definition, therefore it cannot be defined in your code before you call the </a:t>
            </a:r>
            <a:r>
              <a:rPr lang="en-US" altLang="en-US" sz="2400" kern="1200" dirty="0" smtClean="0">
                <a:solidFill>
                  <a:srgbClr val="000000"/>
                </a:solidFill>
                <a:latin typeface="Arial (Body)"/>
                <a:ea typeface="+mn-ea"/>
                <a:cs typeface="+mn-cs"/>
              </a:rPr>
              <a:t>function.</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Instead, you must include its corresponding header (</a:t>
            </a:r>
            <a:r>
              <a:rPr lang="en-US" altLang="en-US" sz="2400" kern="1200" dirty="0">
                <a:solidFill>
                  <a:srgbClr val="000000"/>
                </a:solidFill>
                <a:latin typeface="Consolas" panose="020B0609020204030204" pitchFamily="49" charset="0"/>
                <a:ea typeface="+mn-ea"/>
                <a:cs typeface="+mn-cs"/>
              </a:rPr>
              <a:t>&lt;cmath&gt;</a:t>
            </a:r>
            <a:r>
              <a:rPr lang="en-US" altLang="en-US" sz="2400" kern="1200" dirty="0">
                <a:solidFill>
                  <a:srgbClr val="000000"/>
                </a:solidFill>
                <a:latin typeface="Arial (Body)"/>
                <a:ea typeface="+mn-ea"/>
                <a:cs typeface="+mn-cs"/>
              </a:rPr>
              <a:t>), which contains the function’s prototype.</a:t>
            </a:r>
          </a:p>
        </p:txBody>
      </p:sp>
    </p:spTree>
    <p:extLst>
      <p:ext uri="{BB962C8B-B14F-4D97-AF65-F5344CB8AC3E}">
        <p14:creationId xmlns:p14="http://schemas.microsoft.com/office/powerpoint/2010/main" val="14809167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Common Programming Error 6.3</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If a function is defined before it’s called, then its definition also serves as the </a:t>
            </a:r>
            <a:r>
              <a:rPr lang="en-US" sz="2400" dirty="0" smtClean="0">
                <a:latin typeface="+mn-lt"/>
              </a:rPr>
              <a:t>function’s prototype</a:t>
            </a:r>
            <a:r>
              <a:rPr lang="en-US" sz="2400" dirty="0">
                <a:latin typeface="+mn-lt"/>
              </a:rPr>
              <a:t>, so a separate prototype is unnecessary. If a function is called before it’s defined</a:t>
            </a:r>
            <a:r>
              <a:rPr lang="en-US" sz="2400" dirty="0" smtClean="0">
                <a:latin typeface="+mn-lt"/>
              </a:rPr>
              <a:t>, and </a:t>
            </a:r>
            <a:r>
              <a:rPr lang="en-US" sz="2400" dirty="0">
                <a:latin typeface="+mn-lt"/>
              </a:rPr>
              <a:t>that function does not have a function prototype, a compilation error occurs.</a:t>
            </a:r>
          </a:p>
        </p:txBody>
      </p:sp>
    </p:spTree>
    <p:extLst>
      <p:ext uri="{BB962C8B-B14F-4D97-AF65-F5344CB8AC3E}">
        <p14:creationId xmlns:p14="http://schemas.microsoft.com/office/powerpoint/2010/main" val="8649482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 Engineering Observation 6.3</a:t>
            </a:r>
          </a:p>
        </p:txBody>
      </p:sp>
      <p:sp>
        <p:nvSpPr>
          <p:cNvPr id="5" name="Text Placeholder 4"/>
          <p:cNvSpPr>
            <a:spLocks noGrp="1"/>
          </p:cNvSpPr>
          <p:nvPr>
            <p:ph type="body" idx="1"/>
          </p:nvPr>
        </p:nvSpPr>
        <p:spPr/>
        <p:txBody>
          <a:bodyPr/>
          <a:lstStyle/>
          <a:p>
            <a:pPr marL="0" indent="0">
              <a:buNone/>
            </a:pPr>
            <a:r>
              <a:rPr lang="en-US" sz="2400" dirty="0">
                <a:latin typeface="+mn-lt"/>
              </a:rPr>
              <a:t>Always provide function prototypes, even though it’s possible to omit them when </a:t>
            </a:r>
            <a:r>
              <a:rPr lang="en-US" sz="2400" dirty="0" smtClean="0">
                <a:latin typeface="+mn-lt"/>
              </a:rPr>
              <a:t>functions are </a:t>
            </a:r>
            <a:r>
              <a:rPr lang="en-US" sz="2400" dirty="0">
                <a:latin typeface="+mn-lt"/>
              </a:rPr>
              <a:t>defined before they’re used. Providing the prototypes avoids tying the code to the </a:t>
            </a:r>
            <a:r>
              <a:rPr lang="en-US" sz="2400" dirty="0" smtClean="0">
                <a:latin typeface="+mn-lt"/>
              </a:rPr>
              <a:t>order in </a:t>
            </a:r>
            <a:r>
              <a:rPr lang="en-US" sz="2400" dirty="0">
                <a:latin typeface="+mn-lt"/>
              </a:rPr>
              <a:t>which functions are defined (which can easily change as a program evolves).</a:t>
            </a:r>
          </a:p>
        </p:txBody>
      </p:sp>
    </p:spTree>
    <p:extLst>
      <p:ext uri="{BB962C8B-B14F-4D97-AF65-F5344CB8AC3E}">
        <p14:creationId xmlns:p14="http://schemas.microsoft.com/office/powerpoint/2010/main" val="7721832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r>
              <a:rPr lang="en-US" sz="2000" b="0" dirty="0" smtClean="0"/>
              <a:t>(1 of 4)</a:t>
            </a:r>
            <a:endParaRPr lang="en-US" sz="2000" b="0" dirty="0"/>
          </a:p>
        </p:txBody>
      </p:sp>
      <p:sp>
        <p:nvSpPr>
          <p:cNvPr id="3" name="Text Placeholder 2"/>
          <p:cNvSpPr>
            <a:spLocks noGrp="1"/>
          </p:cNvSpPr>
          <p:nvPr>
            <p:ph type="body" idx="1"/>
          </p:nvPr>
        </p:nvSpPr>
        <p:spPr/>
        <p:txBody>
          <a:bodyPr/>
          <a:lstStyle/>
          <a:p>
            <a:pPr marL="0" indent="0">
              <a:buNone/>
            </a:pPr>
            <a:r>
              <a:rPr lang="en-US" sz="2400" b="1" dirty="0">
                <a:solidFill>
                  <a:schemeClr val="tx2"/>
                </a:solidFill>
                <a:latin typeface="+mn-lt"/>
              </a:rPr>
              <a:t>6.1</a:t>
            </a:r>
            <a:r>
              <a:rPr lang="en-US" sz="2400" dirty="0">
                <a:latin typeface="+mn-lt"/>
              </a:rPr>
              <a:t> Introduction</a:t>
            </a:r>
          </a:p>
          <a:p>
            <a:pPr marL="0" indent="0">
              <a:buNone/>
            </a:pPr>
            <a:r>
              <a:rPr lang="en-US" sz="2400" b="1" dirty="0">
                <a:solidFill>
                  <a:schemeClr val="tx2"/>
                </a:solidFill>
                <a:latin typeface="+mn-lt"/>
              </a:rPr>
              <a:t>6.2</a:t>
            </a:r>
            <a:r>
              <a:rPr lang="en-US" sz="2400" dirty="0">
                <a:latin typeface="+mn-lt"/>
              </a:rPr>
              <a:t> Program Components in C++</a:t>
            </a:r>
          </a:p>
          <a:p>
            <a:pPr marL="0" indent="0">
              <a:buNone/>
            </a:pPr>
            <a:r>
              <a:rPr lang="en-US" sz="2400" b="1" dirty="0">
                <a:solidFill>
                  <a:schemeClr val="tx2"/>
                </a:solidFill>
                <a:latin typeface="+mn-lt"/>
              </a:rPr>
              <a:t>6.3</a:t>
            </a:r>
            <a:r>
              <a:rPr lang="en-US" sz="2400" dirty="0">
                <a:latin typeface="+mn-lt"/>
              </a:rPr>
              <a:t> Math Library Functions</a:t>
            </a:r>
          </a:p>
          <a:p>
            <a:pPr marL="0" indent="0">
              <a:buNone/>
            </a:pPr>
            <a:r>
              <a:rPr lang="en-US" sz="2400" b="1" dirty="0">
                <a:solidFill>
                  <a:schemeClr val="tx2"/>
                </a:solidFill>
                <a:latin typeface="+mn-lt"/>
              </a:rPr>
              <a:t>6.4</a:t>
            </a:r>
            <a:r>
              <a:rPr lang="en-US" sz="2400" dirty="0">
                <a:latin typeface="+mn-lt"/>
              </a:rPr>
              <a:t> Function Prototypes</a:t>
            </a:r>
          </a:p>
          <a:p>
            <a:pPr marL="0" indent="0">
              <a:buNone/>
            </a:pPr>
            <a:r>
              <a:rPr lang="en-US" sz="2400" b="1" dirty="0">
                <a:solidFill>
                  <a:schemeClr val="tx2"/>
                </a:solidFill>
                <a:latin typeface="+mn-lt"/>
              </a:rPr>
              <a:t>6.5</a:t>
            </a:r>
            <a:r>
              <a:rPr lang="en-US" sz="2400" dirty="0">
                <a:latin typeface="+mn-lt"/>
              </a:rPr>
              <a:t> Function-Prototype and </a:t>
            </a:r>
            <a:r>
              <a:rPr lang="en-US" sz="2400" dirty="0" smtClean="0">
                <a:latin typeface="+mn-lt"/>
              </a:rPr>
              <a:t>Argument-Coercion </a:t>
            </a:r>
            <a:r>
              <a:rPr lang="en-US" sz="2400" dirty="0">
                <a:latin typeface="+mn-lt"/>
              </a:rPr>
              <a:t>Notes</a:t>
            </a:r>
          </a:p>
          <a:p>
            <a:pPr marL="741600" lvl="1" indent="-284400">
              <a:buNone/>
            </a:pPr>
            <a:r>
              <a:rPr lang="en-US" sz="2400" dirty="0">
                <a:solidFill>
                  <a:schemeClr val="tx2"/>
                </a:solidFill>
                <a:latin typeface="+mn-lt"/>
              </a:rPr>
              <a:t>6.5.1</a:t>
            </a:r>
            <a:r>
              <a:rPr lang="en-US" sz="2400" dirty="0">
                <a:latin typeface="+mn-lt"/>
              </a:rPr>
              <a:t> Function Signatures and </a:t>
            </a:r>
            <a:r>
              <a:rPr lang="en-US" sz="2400" dirty="0" smtClean="0">
                <a:latin typeface="+mn-lt"/>
              </a:rPr>
              <a:t>Function Prototypes</a:t>
            </a:r>
            <a:endParaRPr lang="en-US" sz="2400" dirty="0">
              <a:latin typeface="+mn-lt"/>
            </a:endParaRPr>
          </a:p>
          <a:p>
            <a:pPr marL="741600" lvl="1" indent="-284400">
              <a:buNone/>
            </a:pPr>
            <a:r>
              <a:rPr lang="en-US" sz="2400" dirty="0">
                <a:solidFill>
                  <a:schemeClr val="tx2"/>
                </a:solidFill>
                <a:latin typeface="+mn-lt"/>
              </a:rPr>
              <a:t>6.5.2</a:t>
            </a:r>
            <a:r>
              <a:rPr lang="en-US" sz="2400" dirty="0">
                <a:latin typeface="+mn-lt"/>
              </a:rPr>
              <a:t> Argument Coercion</a:t>
            </a:r>
          </a:p>
          <a:p>
            <a:pPr marL="741600" lvl="1" indent="-284400">
              <a:buNone/>
            </a:pPr>
            <a:r>
              <a:rPr lang="en-US" sz="2400" dirty="0">
                <a:solidFill>
                  <a:schemeClr val="tx2"/>
                </a:solidFill>
                <a:latin typeface="+mn-lt"/>
              </a:rPr>
              <a:t>6.5.3</a:t>
            </a:r>
            <a:r>
              <a:rPr lang="en-US" sz="2400" dirty="0">
                <a:latin typeface="+mn-lt"/>
              </a:rPr>
              <a:t> Argument-Promotion Rules </a:t>
            </a:r>
            <a:r>
              <a:rPr lang="en-US" sz="2400" dirty="0" smtClean="0">
                <a:latin typeface="+mn-lt"/>
              </a:rPr>
              <a:t>and Implicit </a:t>
            </a:r>
            <a:r>
              <a:rPr lang="en-US" sz="2400" dirty="0">
                <a:latin typeface="+mn-lt"/>
              </a:rPr>
              <a:t>Conversions</a:t>
            </a:r>
          </a:p>
        </p:txBody>
      </p:sp>
    </p:spTree>
    <p:extLst>
      <p:ext uri="{BB962C8B-B14F-4D97-AF65-F5344CB8AC3E}">
        <p14:creationId xmlns:p14="http://schemas.microsoft.com/office/powerpoint/2010/main" val="28526562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6.5.1 Function Signatures and Function Prototypes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The portion of a function prototype that includes the </a:t>
            </a:r>
            <a:r>
              <a:rPr lang="en-US" sz="2400" b="1" kern="1200" dirty="0">
                <a:solidFill>
                  <a:srgbClr val="000000"/>
                </a:solidFill>
                <a:latin typeface="Arial (Body)"/>
                <a:ea typeface="+mn-ea"/>
                <a:cs typeface="+mn-cs"/>
              </a:rPr>
              <a:t>name of the function </a:t>
            </a:r>
            <a:r>
              <a:rPr lang="en-US" sz="2400" kern="1200" dirty="0">
                <a:solidFill>
                  <a:srgbClr val="000000"/>
                </a:solidFill>
                <a:latin typeface="Arial (Body)"/>
                <a:ea typeface="+mn-ea"/>
                <a:cs typeface="+mn-cs"/>
              </a:rPr>
              <a:t>and the </a:t>
            </a:r>
            <a:r>
              <a:rPr lang="en-US" sz="2400" b="1" kern="1200" dirty="0">
                <a:solidFill>
                  <a:srgbClr val="000000"/>
                </a:solidFill>
                <a:latin typeface="Arial (Body)"/>
                <a:ea typeface="+mn-ea"/>
                <a:cs typeface="+mn-cs"/>
              </a:rPr>
              <a:t>types of its arguments </a:t>
            </a:r>
            <a:r>
              <a:rPr lang="en-US" sz="2400" kern="1200" dirty="0">
                <a:solidFill>
                  <a:srgbClr val="000000"/>
                </a:solidFill>
                <a:latin typeface="Arial (Body)"/>
                <a:ea typeface="+mn-ea"/>
                <a:cs typeface="+mn-cs"/>
              </a:rPr>
              <a:t>is called the </a:t>
            </a:r>
            <a:r>
              <a:rPr lang="en-US" sz="2400" b="1" kern="1200" dirty="0">
                <a:solidFill>
                  <a:srgbClr val="000000"/>
                </a:solidFill>
                <a:latin typeface="Arial (Body)"/>
                <a:ea typeface="+mn-ea"/>
                <a:cs typeface="+mn-cs"/>
              </a:rPr>
              <a:t>function signature</a:t>
            </a:r>
            <a:r>
              <a:rPr lang="en-US" sz="2400" kern="1200" dirty="0">
                <a:solidFill>
                  <a:srgbClr val="000000"/>
                </a:solidFill>
                <a:latin typeface="Arial (Body)"/>
                <a:ea typeface="+mn-ea"/>
                <a:cs typeface="+mn-cs"/>
              </a:rPr>
              <a:t> or simply the </a:t>
            </a:r>
            <a:r>
              <a:rPr lang="en-US" sz="2400" b="1" kern="1200" dirty="0">
                <a:solidFill>
                  <a:srgbClr val="000000"/>
                </a:solidFill>
                <a:latin typeface="Arial (Body)"/>
                <a:ea typeface="+mn-ea"/>
                <a:cs typeface="+mn-cs"/>
              </a:rPr>
              <a:t>signature</a:t>
            </a:r>
            <a:r>
              <a:rPr lang="en-US" sz="2400" kern="1200" dirty="0">
                <a:solidFill>
                  <a:srgbClr val="000000"/>
                </a:solidFill>
                <a:latin typeface="Arial (Body)"/>
                <a:ea typeface="+mn-ea"/>
                <a:cs typeface="+mn-cs"/>
              </a:rPr>
              <a:t>.</a:t>
            </a:r>
          </a:p>
          <a:p>
            <a:pPr marL="741553" lvl="1" indent="-284353" fontAlgn="base">
              <a:spcAft>
                <a:spcPct val="0"/>
              </a:spcAft>
              <a:buFont typeface="Arial" panose="020B0604020202020204" pitchFamily="34" charset="0"/>
              <a:buChar char="–"/>
              <a:defRPr/>
            </a:pPr>
            <a:r>
              <a:rPr lang="en-US" sz="2400" kern="1200" dirty="0">
                <a:solidFill>
                  <a:srgbClr val="000000"/>
                </a:solidFill>
                <a:latin typeface="Arial (Body)"/>
                <a:ea typeface="+mn-ea"/>
                <a:cs typeface="+mn-cs"/>
              </a:rPr>
              <a:t>Signature does not specify the function’s return type.</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The scope of a function is the region of a program in which the function is known and accessible.</a:t>
            </a:r>
          </a:p>
        </p:txBody>
      </p:sp>
    </p:spTree>
    <p:extLst>
      <p:ext uri="{BB962C8B-B14F-4D97-AF65-F5344CB8AC3E}">
        <p14:creationId xmlns:p14="http://schemas.microsoft.com/office/powerpoint/2010/main" val="28079165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Error-Prevention Tip 6.3</a:t>
            </a:r>
          </a:p>
        </p:txBody>
      </p:sp>
      <p:sp>
        <p:nvSpPr>
          <p:cNvPr id="5" name="Text Placeholder 4"/>
          <p:cNvSpPr>
            <a:spLocks noGrp="1"/>
          </p:cNvSpPr>
          <p:nvPr>
            <p:ph type="body" idx="1"/>
          </p:nvPr>
        </p:nvSpPr>
        <p:spPr/>
        <p:txBody>
          <a:bodyPr/>
          <a:lstStyle/>
          <a:p>
            <a:pPr marL="0" indent="0">
              <a:buNone/>
            </a:pPr>
            <a:r>
              <a:rPr lang="en-US" sz="2400" dirty="0">
                <a:latin typeface="+mn-lt"/>
              </a:rPr>
              <a:t>Function prototypes help you find many types of errors at compile time. It’s always </a:t>
            </a:r>
            <a:r>
              <a:rPr lang="en-US" sz="2400" dirty="0" smtClean="0">
                <a:latin typeface="+mn-lt"/>
              </a:rPr>
              <a:t>better to </a:t>
            </a:r>
            <a:r>
              <a:rPr lang="en-US" sz="2400" dirty="0">
                <a:latin typeface="+mn-lt"/>
              </a:rPr>
              <a:t>eliminate errors at compile time rather than at run time.</a:t>
            </a:r>
          </a:p>
        </p:txBody>
      </p:sp>
    </p:spTree>
    <p:extLst>
      <p:ext uri="{BB962C8B-B14F-4D97-AF65-F5344CB8AC3E}">
        <p14:creationId xmlns:p14="http://schemas.microsoft.com/office/powerpoint/2010/main" val="27067795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6.5.2 Argument Coercion</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An important feature of function prototypes is </a:t>
            </a:r>
            <a:r>
              <a:rPr lang="en-US" altLang="en-US" sz="2400" b="1" kern="1200" dirty="0">
                <a:solidFill>
                  <a:srgbClr val="000000"/>
                </a:solidFill>
                <a:latin typeface="Arial (Body)"/>
                <a:ea typeface="+mn-ea"/>
                <a:cs typeface="+mn-cs"/>
              </a:rPr>
              <a:t>argument coercion</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mn-ea"/>
                <a:cs typeface="+mn-cs"/>
              </a:rPr>
              <a:t>forcing arguments to the appropriate types specified by the parameter declarations.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mn-ea"/>
                <a:cs typeface="+mn-cs"/>
              </a:rPr>
              <a:t>These conversions occur as specified by C++’s </a:t>
            </a:r>
            <a:r>
              <a:rPr lang="en-US" altLang="en-US" sz="2400" b="1" kern="1200" dirty="0">
                <a:solidFill>
                  <a:srgbClr val="000000"/>
                </a:solidFill>
                <a:latin typeface="Arial (Body)"/>
                <a:ea typeface="+mn-ea"/>
                <a:cs typeface="+mn-cs"/>
              </a:rPr>
              <a:t>promotion rules</a:t>
            </a:r>
            <a:r>
              <a:rPr lang="en-US" alt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12749897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6.5.3 Argument-Promotion Rules and Implicit Conversions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promotion rules indicate how to convert between types without losing data.</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promotion rules apply to expressions containing values of two or more data types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mn-ea"/>
                <a:cs typeface="+mn-cs"/>
              </a:rPr>
              <a:t>also referred to as </a:t>
            </a:r>
            <a:r>
              <a:rPr lang="en-US" altLang="en-US" sz="2400" b="1" kern="1200" dirty="0">
                <a:solidFill>
                  <a:srgbClr val="000000"/>
                </a:solidFill>
                <a:latin typeface="Arial (Body)"/>
                <a:ea typeface="+mn-ea"/>
                <a:cs typeface="+mn-cs"/>
              </a:rPr>
              <a:t>mixed-type expressions</a:t>
            </a:r>
            <a:r>
              <a:rPr lang="en-US" alt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type of each value in a mixed-type expression is promoted to the “highest” type in the expression.</a:t>
            </a:r>
          </a:p>
        </p:txBody>
      </p:sp>
    </p:spTree>
    <p:extLst>
      <p:ext uri="{BB962C8B-B14F-4D97-AF65-F5344CB8AC3E}">
        <p14:creationId xmlns:p14="http://schemas.microsoft.com/office/powerpoint/2010/main" val="5258087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6.5.3 Argument-Promotion Rules and Implicit Conversions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Figure 6.4 lists the arithmetic data types in order from “highest type” to “lowest type.”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Converting values to lower fundamental types can result in incorrect values.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Therefore, a value can be converted to a lower fundamental type only by explicitly assigning the value to a variable of lower type or by using a cast operator.</a:t>
            </a:r>
          </a:p>
        </p:txBody>
      </p:sp>
    </p:spTree>
    <p:extLst>
      <p:ext uri="{BB962C8B-B14F-4D97-AF65-F5344CB8AC3E}">
        <p14:creationId xmlns:p14="http://schemas.microsoft.com/office/powerpoint/2010/main" val="17083901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000" dirty="0"/>
              <a:t>Figure </a:t>
            </a:r>
            <a:r>
              <a:rPr lang="en-US" sz="3000" dirty="0" smtClean="0"/>
              <a:t>6.4 </a:t>
            </a:r>
            <a:r>
              <a:rPr lang="en-US" sz="3000" dirty="0"/>
              <a:t>Promotion Hierarchy for Arithmetic Data Types; The </a:t>
            </a:r>
            <a:r>
              <a:rPr lang="en-US" sz="3000" dirty="0" smtClean="0"/>
              <a:t>“Highest” </a:t>
            </a:r>
            <a:r>
              <a:rPr lang="en-US" sz="3000" dirty="0"/>
              <a:t>Types </a:t>
            </a:r>
            <a:r>
              <a:rPr lang="en-US" sz="3000" dirty="0" smtClean="0"/>
              <a:t>are </a:t>
            </a:r>
            <a:r>
              <a:rPr lang="en-US" sz="3000" dirty="0"/>
              <a:t>at the Top</a:t>
            </a:r>
          </a:p>
        </p:txBody>
      </p:sp>
      <p:sp>
        <p:nvSpPr>
          <p:cNvPr id="8" name="Text Placeholder 7"/>
          <p:cNvSpPr>
            <a:spLocks noGrp="1"/>
          </p:cNvSpPr>
          <p:nvPr>
            <p:ph type="body" idx="1"/>
          </p:nvPr>
        </p:nvSpPr>
        <p:spPr>
          <a:xfrm>
            <a:off x="457200" y="1600200"/>
            <a:ext cx="8229600" cy="474035"/>
          </a:xfrm>
        </p:spPr>
        <p:txBody>
          <a:bodyPr/>
          <a:lstStyle/>
          <a:p>
            <a:pPr marL="0" indent="0">
              <a:buNone/>
            </a:pPr>
            <a:r>
              <a:rPr lang="en-US" sz="2200" b="1" dirty="0">
                <a:latin typeface="+mn-lt"/>
              </a:rPr>
              <a:t>Data types</a:t>
            </a:r>
          </a:p>
        </p:txBody>
      </p:sp>
      <p:graphicFrame>
        <p:nvGraphicFramePr>
          <p:cNvPr id="7" name="Table 6"/>
          <p:cNvGraphicFramePr>
            <a:graphicFrameLocks noGrp="1"/>
          </p:cNvGraphicFramePr>
          <p:nvPr>
            <p:extLst>
              <p:ext uri="{D42A27DB-BD31-4B8C-83A1-F6EECF244321}">
                <p14:modId xmlns:p14="http://schemas.microsoft.com/office/powerpoint/2010/main" val="810229242"/>
              </p:ext>
            </p:extLst>
          </p:nvPr>
        </p:nvGraphicFramePr>
        <p:xfrm>
          <a:off x="652457" y="2074236"/>
          <a:ext cx="8034343" cy="4267200"/>
        </p:xfrm>
        <a:graphic>
          <a:graphicData uri="http://schemas.openxmlformats.org/drawingml/2006/table">
            <a:tbl>
              <a:tblPr firstRow="1" bandRow="1">
                <a:tableStyleId>{40F9630F-82C1-40B7-BC3A-925EFCFF5E92}</a:tableStyleId>
              </a:tblPr>
              <a:tblGrid>
                <a:gridCol w="2913703">
                  <a:extLst>
                    <a:ext uri="{9D8B030D-6E8A-4147-A177-3AD203B41FA5}">
                      <a16:colId xmlns:a16="http://schemas.microsoft.com/office/drawing/2014/main" val="1803033896"/>
                    </a:ext>
                  </a:extLst>
                </a:gridCol>
                <a:gridCol w="5120640">
                  <a:extLst>
                    <a:ext uri="{9D8B030D-6E8A-4147-A177-3AD203B41FA5}">
                      <a16:colId xmlns:a16="http://schemas.microsoft.com/office/drawing/2014/main" val="2328910726"/>
                    </a:ext>
                  </a:extLst>
                </a:gridCol>
              </a:tblGrid>
              <a:tr h="295955">
                <a:tc>
                  <a:txBody>
                    <a:bodyPr/>
                    <a:lstStyle/>
                    <a:p>
                      <a:r>
                        <a:rPr lang="en-US" sz="1400" b="1" i="0" u="none" strike="noStrike" cap="none" baseline="0" dirty="0" smtClean="0">
                          <a:solidFill>
                            <a:schemeClr val="dk1"/>
                          </a:solidFill>
                          <a:latin typeface="Consolas" panose="020B0609020204030204" pitchFamily="49" charset="0"/>
                          <a:ea typeface="Arial"/>
                          <a:cs typeface="Arial"/>
                          <a:sym typeface="Arial"/>
                        </a:rPr>
                        <a:t>long double</a:t>
                      </a:r>
                      <a:endParaRPr 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bg1"/>
                          </a:solidFill>
                          <a:latin typeface="+mn-lt"/>
                        </a:rPr>
                        <a:t>Blank</a:t>
                      </a:r>
                      <a:endParaRPr lang="en-US"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0717634"/>
                  </a:ext>
                </a:extLst>
              </a:tr>
              <a:tr h="295955">
                <a:tc>
                  <a:txBody>
                    <a:bodyPr/>
                    <a:lstStyle/>
                    <a:p>
                      <a:r>
                        <a:rPr lang="en-US" sz="1400" b="1" i="0" u="none" strike="noStrike" cap="none" baseline="0" dirty="0" smtClean="0">
                          <a:solidFill>
                            <a:schemeClr val="dk1"/>
                          </a:solidFill>
                          <a:latin typeface="Consolas" panose="020B0609020204030204" pitchFamily="49" charset="0"/>
                          <a:ea typeface="Arial"/>
                          <a:cs typeface="Arial"/>
                          <a:sym typeface="Arial"/>
                        </a:rPr>
                        <a:t>double</a:t>
                      </a:r>
                      <a:endParaRPr 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dirty="0" smtClean="0">
                          <a:solidFill>
                            <a:schemeClr val="bg1"/>
                          </a:solidFill>
                          <a:latin typeface="+mn-lt"/>
                          <a:ea typeface="Arial"/>
                          <a:cs typeface="Arial"/>
                          <a:sym typeface="Arial"/>
                        </a:rPr>
                        <a:t>Blank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5430188"/>
                  </a:ext>
                </a:extLst>
              </a:tr>
              <a:tr h="295955">
                <a:tc>
                  <a:txBody>
                    <a:bodyPr/>
                    <a:lstStyle/>
                    <a:p>
                      <a:r>
                        <a:rPr lang="en-US" sz="1400" b="1" i="0" u="none" strike="noStrike" cap="none" baseline="0" dirty="0" smtClean="0">
                          <a:solidFill>
                            <a:schemeClr val="dk1"/>
                          </a:solidFill>
                          <a:latin typeface="Consolas" panose="020B0609020204030204" pitchFamily="49" charset="0"/>
                          <a:ea typeface="Arial"/>
                          <a:cs typeface="Arial"/>
                          <a:sym typeface="Arial"/>
                        </a:rPr>
                        <a:t>float</a:t>
                      </a:r>
                      <a:endParaRPr 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dirty="0" smtClean="0">
                          <a:solidFill>
                            <a:schemeClr val="bg1"/>
                          </a:solidFill>
                          <a:latin typeface="+mn-lt"/>
                          <a:ea typeface="Arial"/>
                          <a:cs typeface="Arial"/>
                          <a:sym typeface="Arial"/>
                        </a:rPr>
                        <a:t>Blank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264767"/>
                  </a:ext>
                </a:extLst>
              </a:tr>
              <a:tr h="295955">
                <a:tc>
                  <a:txBody>
                    <a:bodyPr/>
                    <a:lstStyle/>
                    <a:p>
                      <a:r>
                        <a:rPr lang="en-US" sz="1400" b="1" i="0" u="none" strike="noStrike" cap="none" baseline="0" dirty="0" smtClean="0">
                          <a:solidFill>
                            <a:schemeClr val="dk1"/>
                          </a:solidFill>
                          <a:latin typeface="Consolas" panose="020B0609020204030204" pitchFamily="49" charset="0"/>
                          <a:ea typeface="Arial"/>
                          <a:cs typeface="Arial"/>
                          <a:sym typeface="Arial"/>
                        </a:rPr>
                        <a:t>unsigned long long int</a:t>
                      </a:r>
                      <a:endParaRPr 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(synonymous with </a:t>
                      </a:r>
                      <a:r>
                        <a:rPr lang="en-US" sz="1400" b="1" i="0" u="none" strike="noStrike" cap="none" baseline="0" dirty="0" smtClean="0">
                          <a:solidFill>
                            <a:schemeClr val="dk1"/>
                          </a:solidFill>
                          <a:latin typeface="Consolas" panose="020B0609020204030204" pitchFamily="49" charset="0"/>
                          <a:ea typeface="Arial"/>
                          <a:cs typeface="Arial"/>
                          <a:sym typeface="Arial"/>
                        </a:rPr>
                        <a:t>unsigned long long</a:t>
                      </a:r>
                      <a:r>
                        <a:rPr lang="en-US" sz="1400" b="0" i="0" u="none" strike="noStrike" cap="none" baseline="0" dirty="0" smtClean="0">
                          <a:solidFill>
                            <a:schemeClr val="dk1"/>
                          </a:solidFill>
                          <a:latin typeface="+mn-lt"/>
                          <a:ea typeface="Arial"/>
                          <a:cs typeface="Arial"/>
                          <a:sym typeface="Arial"/>
                        </a:rPr>
                        <a:t>)</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4970948"/>
                  </a:ext>
                </a:extLst>
              </a:tr>
              <a:tr h="295955">
                <a:tc>
                  <a:txBody>
                    <a:bodyPr/>
                    <a:lstStyle/>
                    <a:p>
                      <a:r>
                        <a:rPr lang="en-US" sz="1400" b="1" i="0" u="none" strike="noStrike" cap="none" baseline="0" dirty="0" smtClean="0">
                          <a:solidFill>
                            <a:schemeClr val="dk1"/>
                          </a:solidFill>
                          <a:latin typeface="Consolas" panose="020B0609020204030204" pitchFamily="49" charset="0"/>
                          <a:ea typeface="Arial"/>
                          <a:cs typeface="Arial"/>
                          <a:sym typeface="Arial"/>
                        </a:rPr>
                        <a:t>long long int</a:t>
                      </a:r>
                      <a:endParaRPr 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(synonymous with </a:t>
                      </a:r>
                      <a:r>
                        <a:rPr lang="en-US" sz="1400" b="1" i="0" u="none" strike="noStrike" cap="none" baseline="0" dirty="0" smtClean="0">
                          <a:solidFill>
                            <a:schemeClr val="dk1"/>
                          </a:solidFill>
                          <a:latin typeface="Consolas" panose="020B0609020204030204" pitchFamily="49" charset="0"/>
                          <a:ea typeface="Arial"/>
                          <a:cs typeface="Arial"/>
                          <a:sym typeface="Arial"/>
                        </a:rPr>
                        <a:t>long long</a:t>
                      </a:r>
                      <a:r>
                        <a:rPr lang="en-US" sz="1400" b="0" i="0" u="none" strike="noStrike" cap="none" baseline="0" dirty="0" smtClean="0">
                          <a:solidFill>
                            <a:schemeClr val="dk1"/>
                          </a:solidFill>
                          <a:latin typeface="+mn-lt"/>
                          <a:ea typeface="Arial"/>
                          <a:cs typeface="Arial"/>
                          <a:sym typeface="Arial"/>
                        </a:rPr>
                        <a:t>)</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4708978"/>
                  </a:ext>
                </a:extLst>
              </a:tr>
              <a:tr h="295955">
                <a:tc>
                  <a:txBody>
                    <a:bodyPr/>
                    <a:lstStyle/>
                    <a:p>
                      <a:r>
                        <a:rPr lang="en-US" sz="1400" b="1" i="0" u="none" strike="noStrike" cap="none" baseline="0" dirty="0" smtClean="0">
                          <a:solidFill>
                            <a:schemeClr val="dk1"/>
                          </a:solidFill>
                          <a:latin typeface="Consolas" panose="020B0609020204030204" pitchFamily="49" charset="0"/>
                          <a:ea typeface="Arial"/>
                          <a:cs typeface="Arial"/>
                          <a:sym typeface="Arial"/>
                        </a:rPr>
                        <a:t>unsigned long int</a:t>
                      </a:r>
                      <a:endParaRPr 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(synonymous with </a:t>
                      </a:r>
                      <a:r>
                        <a:rPr lang="en-US" sz="1400" b="1" i="0" u="none" strike="noStrike" cap="none" baseline="0" dirty="0" smtClean="0">
                          <a:solidFill>
                            <a:schemeClr val="dk1"/>
                          </a:solidFill>
                          <a:latin typeface="Consolas" panose="020B0609020204030204" pitchFamily="49" charset="0"/>
                          <a:ea typeface="Arial"/>
                          <a:cs typeface="Arial"/>
                          <a:sym typeface="Arial"/>
                        </a:rPr>
                        <a:t>unsigned long</a:t>
                      </a:r>
                      <a:r>
                        <a:rPr lang="en-US" sz="1400" b="0" i="0" u="none" strike="noStrike" cap="none" baseline="0" dirty="0" smtClean="0">
                          <a:solidFill>
                            <a:schemeClr val="dk1"/>
                          </a:solidFill>
                          <a:latin typeface="+mn-lt"/>
                          <a:ea typeface="Arial"/>
                          <a:cs typeface="Arial"/>
                          <a:sym typeface="Arial"/>
                        </a:rPr>
                        <a:t>)</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621581"/>
                  </a:ext>
                </a:extLst>
              </a:tr>
              <a:tr h="295955">
                <a:tc>
                  <a:txBody>
                    <a:bodyPr/>
                    <a:lstStyle/>
                    <a:p>
                      <a:r>
                        <a:rPr lang="en-US" sz="1400" b="1" i="0" u="none" strike="noStrike" cap="none" baseline="0" dirty="0" smtClean="0">
                          <a:solidFill>
                            <a:schemeClr val="dk1"/>
                          </a:solidFill>
                          <a:latin typeface="Consolas" panose="020B0609020204030204" pitchFamily="49" charset="0"/>
                          <a:ea typeface="Arial"/>
                          <a:cs typeface="Arial"/>
                          <a:sym typeface="Arial"/>
                        </a:rPr>
                        <a:t>long int</a:t>
                      </a:r>
                      <a:endParaRPr 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(synonymous with </a:t>
                      </a:r>
                      <a:r>
                        <a:rPr lang="en-US" sz="1400" b="1" i="0" u="none" strike="noStrike" cap="none" baseline="0" dirty="0" smtClean="0">
                          <a:solidFill>
                            <a:schemeClr val="dk1"/>
                          </a:solidFill>
                          <a:latin typeface="Consolas" panose="020B0609020204030204" pitchFamily="49" charset="0"/>
                          <a:ea typeface="Arial"/>
                          <a:cs typeface="Arial"/>
                          <a:sym typeface="Arial"/>
                        </a:rPr>
                        <a:t>long</a:t>
                      </a:r>
                      <a:r>
                        <a:rPr lang="en-US" sz="1400" b="0" i="0" u="none" strike="noStrike" cap="none" baseline="0" dirty="0" smtClean="0">
                          <a:solidFill>
                            <a:schemeClr val="dk1"/>
                          </a:solidFill>
                          <a:latin typeface="+mn-lt"/>
                          <a:ea typeface="Arial"/>
                          <a:cs typeface="Arial"/>
                          <a:sym typeface="Arial"/>
                        </a:rPr>
                        <a:t>)</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0038704"/>
                  </a:ext>
                </a:extLst>
              </a:tr>
              <a:tr h="295955">
                <a:tc>
                  <a:txBody>
                    <a:bodyPr/>
                    <a:lstStyle/>
                    <a:p>
                      <a:r>
                        <a:rPr lang="en-US" sz="1400" b="1" i="0" u="none" strike="noStrike" cap="none" baseline="0" dirty="0" smtClean="0">
                          <a:solidFill>
                            <a:schemeClr val="dk1"/>
                          </a:solidFill>
                          <a:latin typeface="Consolas" panose="020B0609020204030204" pitchFamily="49" charset="0"/>
                          <a:ea typeface="Arial"/>
                          <a:cs typeface="Arial"/>
                          <a:sym typeface="Arial"/>
                        </a:rPr>
                        <a:t>unsigned int</a:t>
                      </a:r>
                      <a:endParaRPr 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(synonymous with </a:t>
                      </a:r>
                      <a:r>
                        <a:rPr lang="en-US" sz="1400" b="1" i="0" u="none" strike="noStrike" cap="none" baseline="0" dirty="0" smtClean="0">
                          <a:solidFill>
                            <a:schemeClr val="dk1"/>
                          </a:solidFill>
                          <a:latin typeface="Consolas" panose="020B0609020204030204" pitchFamily="49" charset="0"/>
                          <a:ea typeface="Arial"/>
                          <a:cs typeface="Arial"/>
                          <a:sym typeface="Arial"/>
                        </a:rPr>
                        <a:t>unsigned</a:t>
                      </a:r>
                      <a:r>
                        <a:rPr lang="en-US" sz="1400" b="0" i="0" u="none" strike="noStrike" cap="none" baseline="0" dirty="0" smtClean="0">
                          <a:solidFill>
                            <a:schemeClr val="dk1"/>
                          </a:solidFill>
                          <a:latin typeface="+mn-lt"/>
                          <a:ea typeface="Arial"/>
                          <a:cs typeface="Arial"/>
                          <a:sym typeface="Arial"/>
                        </a:rPr>
                        <a:t>)</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1865442"/>
                  </a:ext>
                </a:extLst>
              </a:tr>
              <a:tr h="295955">
                <a:tc>
                  <a:txBody>
                    <a:bodyPr/>
                    <a:lstStyle/>
                    <a:p>
                      <a:r>
                        <a:rPr lang="en-US" sz="1400" b="1" i="0" u="none" strike="noStrike" cap="none" baseline="0" dirty="0" smtClean="0">
                          <a:solidFill>
                            <a:schemeClr val="dk1"/>
                          </a:solidFill>
                          <a:latin typeface="Consolas" panose="020B0609020204030204" pitchFamily="49" charset="0"/>
                          <a:ea typeface="Arial"/>
                          <a:cs typeface="Arial"/>
                          <a:sym typeface="Arial"/>
                        </a:rPr>
                        <a:t>int</a:t>
                      </a:r>
                      <a:endParaRPr 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dirty="0" smtClean="0">
                          <a:solidFill>
                            <a:schemeClr val="bg1"/>
                          </a:solidFill>
                          <a:latin typeface="+mn-lt"/>
                          <a:ea typeface="Arial"/>
                          <a:cs typeface="Arial"/>
                          <a:sym typeface="Arial"/>
                        </a:rPr>
                        <a:t>Blank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3348271"/>
                  </a:ext>
                </a:extLst>
              </a:tr>
              <a:tr h="295955">
                <a:tc>
                  <a:txBody>
                    <a:bodyPr/>
                    <a:lstStyle/>
                    <a:p>
                      <a:r>
                        <a:rPr lang="en-US" sz="1400" b="1" i="0" u="none" strike="noStrike" cap="none" baseline="0" dirty="0" smtClean="0">
                          <a:solidFill>
                            <a:schemeClr val="dk1"/>
                          </a:solidFill>
                          <a:latin typeface="Consolas" panose="020B0609020204030204" pitchFamily="49" charset="0"/>
                          <a:ea typeface="Arial"/>
                          <a:cs typeface="Arial"/>
                          <a:sym typeface="Arial"/>
                        </a:rPr>
                        <a:t>unsigned short int</a:t>
                      </a:r>
                      <a:endParaRPr 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(synonymous with </a:t>
                      </a:r>
                      <a:r>
                        <a:rPr lang="en-US" sz="1400" b="1" i="0" u="none" strike="noStrike" cap="none" baseline="0" dirty="0" smtClean="0">
                          <a:solidFill>
                            <a:schemeClr val="dk1"/>
                          </a:solidFill>
                          <a:latin typeface="Consolas" panose="020B0609020204030204" pitchFamily="49" charset="0"/>
                          <a:ea typeface="Arial"/>
                          <a:cs typeface="Arial"/>
                          <a:sym typeface="Arial"/>
                        </a:rPr>
                        <a:t>unsigned short</a:t>
                      </a:r>
                      <a:r>
                        <a:rPr lang="en-US" sz="1400" b="0" i="0" u="none" strike="noStrike" cap="none" baseline="0" dirty="0" smtClean="0">
                          <a:solidFill>
                            <a:schemeClr val="dk1"/>
                          </a:solidFill>
                          <a:latin typeface="+mn-lt"/>
                          <a:ea typeface="Arial"/>
                          <a:cs typeface="Arial"/>
                          <a:sym typeface="Arial"/>
                        </a:rPr>
                        <a:t>)</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2233169"/>
                  </a:ext>
                </a:extLst>
              </a:tr>
              <a:tr h="295955">
                <a:tc>
                  <a:txBody>
                    <a:bodyPr/>
                    <a:lstStyle/>
                    <a:p>
                      <a:r>
                        <a:rPr lang="en-US" sz="1400" b="1" i="0" u="none" strike="noStrike" cap="none" baseline="0" dirty="0" smtClean="0">
                          <a:solidFill>
                            <a:schemeClr val="dk1"/>
                          </a:solidFill>
                          <a:latin typeface="Consolas" panose="020B0609020204030204" pitchFamily="49" charset="0"/>
                          <a:ea typeface="Arial"/>
                          <a:cs typeface="Arial"/>
                          <a:sym typeface="Arial"/>
                        </a:rPr>
                        <a:t>short int</a:t>
                      </a:r>
                      <a:endParaRPr 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(synonymous with </a:t>
                      </a:r>
                      <a:r>
                        <a:rPr lang="en-US" sz="1400" b="1" i="0" u="none" strike="noStrike" cap="none" baseline="0" dirty="0" smtClean="0">
                          <a:solidFill>
                            <a:schemeClr val="dk1"/>
                          </a:solidFill>
                          <a:latin typeface="Consolas" panose="020B0609020204030204" pitchFamily="49" charset="0"/>
                          <a:ea typeface="Arial"/>
                          <a:cs typeface="Arial"/>
                          <a:sym typeface="Arial"/>
                        </a:rPr>
                        <a:t>short</a:t>
                      </a:r>
                      <a:r>
                        <a:rPr lang="en-US" sz="1400" b="0" i="0" u="none" strike="noStrike" cap="none" baseline="0" dirty="0" smtClean="0">
                          <a:solidFill>
                            <a:schemeClr val="dk1"/>
                          </a:solidFill>
                          <a:latin typeface="+mn-lt"/>
                          <a:ea typeface="Arial"/>
                          <a:cs typeface="Arial"/>
                          <a:sym typeface="Arial"/>
                        </a:rPr>
                        <a:t>)</a:t>
                      </a:r>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8936802"/>
                  </a:ext>
                </a:extLst>
              </a:tr>
              <a:tr h="295955">
                <a:tc>
                  <a:txBody>
                    <a:bodyPr/>
                    <a:lstStyle/>
                    <a:p>
                      <a:r>
                        <a:rPr lang="en-US" sz="1400" b="1" i="0" u="none" strike="noStrike" cap="none" baseline="0" dirty="0" smtClean="0">
                          <a:solidFill>
                            <a:schemeClr val="dk1"/>
                          </a:solidFill>
                          <a:latin typeface="Consolas" panose="020B0609020204030204" pitchFamily="49" charset="0"/>
                          <a:ea typeface="Arial"/>
                          <a:cs typeface="Arial"/>
                          <a:sym typeface="Arial"/>
                        </a:rPr>
                        <a:t>unsigned char</a:t>
                      </a:r>
                      <a:endParaRPr 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dirty="0" smtClean="0">
                          <a:solidFill>
                            <a:schemeClr val="bg1"/>
                          </a:solidFill>
                          <a:latin typeface="+mn-lt"/>
                          <a:ea typeface="Arial"/>
                          <a:cs typeface="Arial"/>
                          <a:sym typeface="Arial"/>
                        </a:rPr>
                        <a:t>Blank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22755614"/>
                  </a:ext>
                </a:extLst>
              </a:tr>
              <a:tr h="295955">
                <a:tc>
                  <a:txBody>
                    <a:bodyPr/>
                    <a:lstStyle/>
                    <a:p>
                      <a:r>
                        <a:rPr lang="en-US" sz="1400" b="1" i="0" u="none" strike="noStrike" cap="none" baseline="0" dirty="0" smtClean="0">
                          <a:solidFill>
                            <a:schemeClr val="dk1"/>
                          </a:solidFill>
                          <a:latin typeface="Consolas" panose="020B0609020204030204" pitchFamily="49" charset="0"/>
                          <a:ea typeface="Arial"/>
                          <a:cs typeface="Arial"/>
                          <a:sym typeface="Arial"/>
                        </a:rPr>
                        <a:t>char </a:t>
                      </a:r>
                      <a:r>
                        <a:rPr lang="en-US" sz="1400" b="0" i="0" u="none" strike="noStrike" cap="none" baseline="0" dirty="0" smtClean="0">
                          <a:solidFill>
                            <a:schemeClr val="dk1"/>
                          </a:solidFill>
                          <a:latin typeface="+mn-lt"/>
                          <a:ea typeface="Arial"/>
                          <a:cs typeface="Arial"/>
                          <a:sym typeface="Arial"/>
                        </a:rPr>
                        <a:t>and</a:t>
                      </a:r>
                      <a:r>
                        <a:rPr lang="en-US" sz="1400" b="0" i="0" u="none" strike="noStrike" cap="none" baseline="0" dirty="0" smtClean="0">
                          <a:solidFill>
                            <a:schemeClr val="dk1"/>
                          </a:solidFill>
                          <a:latin typeface="Consolas" panose="020B0609020204030204" pitchFamily="49" charset="0"/>
                          <a:ea typeface="Arial"/>
                          <a:cs typeface="Arial"/>
                          <a:sym typeface="Arial"/>
                        </a:rPr>
                        <a:t> </a:t>
                      </a:r>
                      <a:r>
                        <a:rPr lang="en-US" sz="1400" b="1" i="0" u="none" strike="noStrike" cap="none" baseline="0" dirty="0" smtClean="0">
                          <a:solidFill>
                            <a:schemeClr val="dk1"/>
                          </a:solidFill>
                          <a:latin typeface="Consolas" panose="020B0609020204030204" pitchFamily="49" charset="0"/>
                          <a:ea typeface="Arial"/>
                          <a:cs typeface="Arial"/>
                          <a:sym typeface="Arial"/>
                        </a:rPr>
                        <a:t>signed char</a:t>
                      </a:r>
                      <a:endParaRPr 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dirty="0" smtClean="0">
                          <a:solidFill>
                            <a:schemeClr val="bg1"/>
                          </a:solidFill>
                          <a:latin typeface="+mn-lt"/>
                          <a:ea typeface="Arial"/>
                          <a:cs typeface="Arial"/>
                          <a:sym typeface="Arial"/>
                        </a:rPr>
                        <a:t>Blank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8230070"/>
                  </a:ext>
                </a:extLst>
              </a:tr>
              <a:tr h="295955">
                <a:tc>
                  <a:txBody>
                    <a:bodyPr/>
                    <a:lstStyle/>
                    <a:p>
                      <a:r>
                        <a:rPr lang="en-US" sz="1400" b="1" i="0" u="none" strike="noStrike" cap="none" baseline="0" dirty="0" smtClean="0">
                          <a:solidFill>
                            <a:schemeClr val="dk1"/>
                          </a:solidFill>
                          <a:latin typeface="Consolas" panose="020B0609020204030204" pitchFamily="49" charset="0"/>
                          <a:ea typeface="Arial"/>
                          <a:cs typeface="Arial"/>
                          <a:sym typeface="Arial"/>
                        </a:rPr>
                        <a:t>bool</a:t>
                      </a:r>
                      <a:endParaRPr 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dirty="0" smtClean="0">
                          <a:solidFill>
                            <a:schemeClr val="bg1"/>
                          </a:solidFill>
                          <a:latin typeface="+mn-lt"/>
                          <a:ea typeface="Arial"/>
                          <a:cs typeface="Arial"/>
                          <a:sym typeface="Arial"/>
                        </a:rPr>
                        <a:t>Blank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79315053"/>
                  </a:ext>
                </a:extLst>
              </a:tr>
            </a:tbl>
          </a:graphicData>
        </a:graphic>
      </p:graphicFrame>
    </p:spTree>
    <p:extLst>
      <p:ext uri="{BB962C8B-B14F-4D97-AF65-F5344CB8AC3E}">
        <p14:creationId xmlns:p14="http://schemas.microsoft.com/office/powerpoint/2010/main" val="15607732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Programming Error 6.4</a:t>
            </a:r>
          </a:p>
        </p:txBody>
      </p:sp>
      <p:sp>
        <p:nvSpPr>
          <p:cNvPr id="5" name="Text Placeholder 4"/>
          <p:cNvSpPr>
            <a:spLocks noGrp="1"/>
          </p:cNvSpPr>
          <p:nvPr>
            <p:ph type="body" idx="1"/>
          </p:nvPr>
        </p:nvSpPr>
        <p:spPr/>
        <p:txBody>
          <a:bodyPr/>
          <a:lstStyle/>
          <a:p>
            <a:pPr marL="0" indent="0">
              <a:buNone/>
            </a:pPr>
            <a:r>
              <a:rPr lang="en-US" sz="2400" dirty="0">
                <a:latin typeface="+mn-lt"/>
              </a:rPr>
              <a:t>A compilation error occurs if the arguments in a function call cannot be implicitly </a:t>
            </a:r>
            <a:r>
              <a:rPr lang="en-US" sz="2400" dirty="0" smtClean="0">
                <a:latin typeface="+mn-lt"/>
              </a:rPr>
              <a:t>converted to </a:t>
            </a:r>
            <a:r>
              <a:rPr lang="en-US" sz="2400" dirty="0">
                <a:latin typeface="+mn-lt"/>
              </a:rPr>
              <a:t>the expected types specified in the function’s prototype.</a:t>
            </a:r>
          </a:p>
        </p:txBody>
      </p:sp>
    </p:spTree>
    <p:extLst>
      <p:ext uri="{BB962C8B-B14F-4D97-AF65-F5344CB8AC3E}">
        <p14:creationId xmlns:p14="http://schemas.microsoft.com/office/powerpoint/2010/main" val="27100120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6.6 C++ Standard Library Header Files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The C++ Standard Library is divided into many portions, each with its own header file.</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The header files contain the function prototypes for the related functions that form each portion of the library.</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The header files also contain definitions of various class types and functions, as well as constants needed by those functions.</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A header file “instructs” the compiler on how to interface with library and user-written components.</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Figure 6.5 lists some common C++ Standard Library header files, most of which are discussed later in the book.</a:t>
            </a:r>
          </a:p>
        </p:txBody>
      </p:sp>
    </p:spTree>
    <p:extLst>
      <p:ext uri="{BB962C8B-B14F-4D97-AF65-F5344CB8AC3E}">
        <p14:creationId xmlns:p14="http://schemas.microsoft.com/office/powerpoint/2010/main" val="4438617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000" dirty="0"/>
              <a:t>Figure </a:t>
            </a:r>
            <a:r>
              <a:rPr lang="en-US" sz="3000" dirty="0" smtClean="0"/>
              <a:t>6.5 </a:t>
            </a:r>
            <a:r>
              <a:rPr lang="en-US" sz="3000" dirty="0"/>
              <a:t>C++ Standard Library </a:t>
            </a:r>
            <a:r>
              <a:rPr lang="en-US" sz="3000" dirty="0" smtClean="0"/>
              <a:t>Headers </a:t>
            </a:r>
            <a:r>
              <a:rPr lang="en-US" sz="2000" b="0" dirty="0"/>
              <a:t>(1 of </a:t>
            </a:r>
            <a:r>
              <a:rPr lang="en-US" sz="2000" b="0" dirty="0" smtClean="0"/>
              <a:t>4)</a:t>
            </a:r>
            <a:endParaRPr lang="en-US" sz="2000" b="0" dirty="0"/>
          </a:p>
        </p:txBody>
      </p:sp>
      <p:graphicFrame>
        <p:nvGraphicFramePr>
          <p:cNvPr id="6" name="Table 5"/>
          <p:cNvGraphicFramePr>
            <a:graphicFrameLocks noGrp="1"/>
          </p:cNvGraphicFramePr>
          <p:nvPr>
            <p:extLst>
              <p:ext uri="{D42A27DB-BD31-4B8C-83A1-F6EECF244321}">
                <p14:modId xmlns:p14="http://schemas.microsoft.com/office/powerpoint/2010/main" val="3035604016"/>
              </p:ext>
            </p:extLst>
          </p:nvPr>
        </p:nvGraphicFramePr>
        <p:xfrm>
          <a:off x="411951" y="1720157"/>
          <a:ext cx="8320098" cy="4241800"/>
        </p:xfrm>
        <a:graphic>
          <a:graphicData uri="http://schemas.openxmlformats.org/drawingml/2006/table">
            <a:tbl>
              <a:tblPr firstRow="1" bandRow="1">
                <a:tableStyleId>{40F9630F-82C1-40B7-BC3A-925EFCFF5E92}</a:tableStyleId>
              </a:tblPr>
              <a:tblGrid>
                <a:gridCol w="1776424">
                  <a:extLst>
                    <a:ext uri="{9D8B030D-6E8A-4147-A177-3AD203B41FA5}">
                      <a16:colId xmlns:a16="http://schemas.microsoft.com/office/drawing/2014/main" val="1930039596"/>
                    </a:ext>
                  </a:extLst>
                </a:gridCol>
                <a:gridCol w="6543674">
                  <a:extLst>
                    <a:ext uri="{9D8B030D-6E8A-4147-A177-3AD203B41FA5}">
                      <a16:colId xmlns:a16="http://schemas.microsoft.com/office/drawing/2014/main" val="4132019056"/>
                    </a:ext>
                  </a:extLst>
                </a:gridCol>
              </a:tblGrid>
              <a:tr h="370840">
                <a:tc>
                  <a:txBody>
                    <a:bodyPr/>
                    <a:lstStyle/>
                    <a:p>
                      <a:r>
                        <a:rPr lang="en-US" sz="1400" b="1" i="0" u="none" strike="noStrike" cap="none" baseline="0" dirty="0" smtClean="0">
                          <a:solidFill>
                            <a:schemeClr val="dk1"/>
                          </a:solidFill>
                          <a:latin typeface="+mn-lt"/>
                          <a:ea typeface="Arial"/>
                          <a:cs typeface="Arial"/>
                          <a:sym typeface="Arial"/>
                        </a:rPr>
                        <a:t>Standard Library</a:t>
                      </a:r>
                    </a:p>
                    <a:p>
                      <a:r>
                        <a:rPr lang="en-US" sz="1400" b="1" i="0" u="none" strike="noStrike" cap="none" baseline="0" dirty="0" smtClean="0">
                          <a:solidFill>
                            <a:schemeClr val="dk1"/>
                          </a:solidFill>
                          <a:latin typeface="+mn-lt"/>
                          <a:ea typeface="Arial"/>
                          <a:cs typeface="Arial"/>
                          <a:sym typeface="Arial"/>
                        </a:rPr>
                        <a:t>header</a:t>
                      </a:r>
                      <a:endParaRPr lang="en-US" sz="14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baseline="0" dirty="0" smtClean="0">
                          <a:solidFill>
                            <a:schemeClr val="dk1"/>
                          </a:solidFill>
                          <a:latin typeface="+mn-lt"/>
                          <a:ea typeface="Arial"/>
                          <a:cs typeface="Arial"/>
                          <a:sym typeface="Arial"/>
                        </a:rPr>
                        <a:t>Explanation</a:t>
                      </a:r>
                      <a:endParaRPr lang="en-US" sz="14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0988581"/>
                  </a:ext>
                </a:extLst>
              </a:tr>
              <a:tr h="370840">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&lt;iostream&gt;</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Contains function prototypes for the C++ standard input and output functions, introduced in Chapter 2, and is covered in more detail in Chapter 13, Stream Input/Output: A Deeper Look.</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8137228"/>
                  </a:ext>
                </a:extLst>
              </a:tr>
              <a:tr h="370840">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&lt;iomanip&gt;</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Contains function prototypes for stream manipulators that format streams of data. This header is first used in Section 4.10 and is discussed in more detail in Chapter 13, Stream Input/Output: A Deeper Look.</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9760773"/>
                  </a:ext>
                </a:extLst>
              </a:tr>
              <a:tr h="370840">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&lt;cmath&gt;</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Contains function prototypes for math library functions (Section 6.3).</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8488091"/>
                  </a:ext>
                </a:extLst>
              </a:tr>
              <a:tr h="370840">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&lt;cstdlib&gt;</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Contains function prototypes for conversions of numbers to text, text to numbers, memory allocation, random numbers and various other utility functions. Portions of the header are covered in Section 6.7; Chapter 11, Operator Overloading; Class </a:t>
                      </a:r>
                      <a:r>
                        <a:rPr lang="en-US" sz="1400" b="0" i="0" u="none" strike="noStrike" cap="none" baseline="0" dirty="0" smtClean="0">
                          <a:solidFill>
                            <a:schemeClr val="dk1"/>
                          </a:solidFill>
                          <a:latin typeface="Consolas" panose="020B0609020204030204" pitchFamily="49" charset="0"/>
                          <a:ea typeface="Arial"/>
                          <a:cs typeface="Arial"/>
                          <a:sym typeface="Arial"/>
                        </a:rPr>
                        <a:t>string</a:t>
                      </a:r>
                      <a:r>
                        <a:rPr lang="en-US" sz="1400" b="0" i="0" u="none" strike="noStrike" cap="none" baseline="0" dirty="0" smtClean="0">
                          <a:solidFill>
                            <a:schemeClr val="dk1"/>
                          </a:solidFill>
                          <a:latin typeface="+mn-lt"/>
                          <a:ea typeface="Arial"/>
                          <a:cs typeface="Arial"/>
                          <a:sym typeface="Arial"/>
                        </a:rPr>
                        <a:t>; Chapter 17, Exception Handling: A Deeper Look; Chapter 22, Bits, Characters, C Strings and </a:t>
                      </a:r>
                      <a:r>
                        <a:rPr lang="en-US" sz="1400" b="0" i="0" u="none" strike="noStrike" cap="none" baseline="0" dirty="0" smtClean="0">
                          <a:solidFill>
                            <a:schemeClr val="dk1"/>
                          </a:solidFill>
                          <a:latin typeface="Consolas" panose="020B0609020204030204" pitchFamily="49" charset="0"/>
                          <a:ea typeface="Arial"/>
                          <a:cs typeface="Arial"/>
                          <a:sym typeface="Arial"/>
                        </a:rPr>
                        <a:t>structs</a:t>
                      </a:r>
                      <a:r>
                        <a:rPr lang="en-US" sz="1400" b="0" i="0" u="none" strike="noStrike" cap="none" baseline="0" dirty="0" smtClean="0">
                          <a:solidFill>
                            <a:schemeClr val="dk1"/>
                          </a:solidFill>
                          <a:latin typeface="+mn-lt"/>
                          <a:ea typeface="Arial"/>
                          <a:cs typeface="Arial"/>
                          <a:sym typeface="Arial"/>
                        </a:rPr>
                        <a:t>; and Appendix F, C Legacy Code Topics.</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84767063"/>
                  </a:ext>
                </a:extLst>
              </a:tr>
              <a:tr h="370840">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&lt;ctime&gt;</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Contains function prototypes and types for manipulating the time and date. This header is used in Section 6.7.</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7911322"/>
                  </a:ext>
                </a:extLst>
              </a:tr>
            </a:tbl>
          </a:graphicData>
        </a:graphic>
      </p:graphicFrame>
    </p:spTree>
    <p:extLst>
      <p:ext uri="{BB962C8B-B14F-4D97-AF65-F5344CB8AC3E}">
        <p14:creationId xmlns:p14="http://schemas.microsoft.com/office/powerpoint/2010/main" val="27750691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sz="3000" dirty="0"/>
              <a:t>Figure </a:t>
            </a:r>
            <a:r>
              <a:rPr lang="en-US" sz="3000" dirty="0" smtClean="0"/>
              <a:t>6.5 </a:t>
            </a:r>
            <a:r>
              <a:rPr lang="en-US" sz="3000" dirty="0"/>
              <a:t>C++ Standard Library </a:t>
            </a:r>
            <a:r>
              <a:rPr lang="en-US" sz="3000" dirty="0" smtClean="0"/>
              <a:t>Headers </a:t>
            </a:r>
            <a:r>
              <a:rPr lang="en-US" sz="2000" b="0" dirty="0" smtClean="0"/>
              <a:t>(2 </a:t>
            </a:r>
            <a:r>
              <a:rPr lang="en-US" sz="2000" b="0" dirty="0"/>
              <a:t>of </a:t>
            </a:r>
            <a:r>
              <a:rPr lang="en-US" sz="2000" b="0" dirty="0" smtClean="0"/>
              <a:t>4)</a:t>
            </a:r>
            <a:endParaRPr lang="en-US" sz="2000" dirty="0">
              <a:latin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018368787"/>
              </p:ext>
            </p:extLst>
          </p:nvPr>
        </p:nvGraphicFramePr>
        <p:xfrm>
          <a:off x="411951" y="1704016"/>
          <a:ext cx="8320098" cy="4419600"/>
        </p:xfrm>
        <a:graphic>
          <a:graphicData uri="http://schemas.openxmlformats.org/drawingml/2006/table">
            <a:tbl>
              <a:tblPr firstRow="1" bandRow="1">
                <a:tableStyleId>{40F9630F-82C1-40B7-BC3A-925EFCFF5E92}</a:tableStyleId>
              </a:tblPr>
              <a:tblGrid>
                <a:gridCol w="1776424">
                  <a:extLst>
                    <a:ext uri="{9D8B030D-6E8A-4147-A177-3AD203B41FA5}">
                      <a16:colId xmlns:a16="http://schemas.microsoft.com/office/drawing/2014/main" val="2647851058"/>
                    </a:ext>
                  </a:extLst>
                </a:gridCol>
                <a:gridCol w="6543674">
                  <a:extLst>
                    <a:ext uri="{9D8B030D-6E8A-4147-A177-3AD203B41FA5}">
                      <a16:colId xmlns:a16="http://schemas.microsoft.com/office/drawing/2014/main" val="2434376102"/>
                    </a:ext>
                  </a:extLst>
                </a:gridCol>
              </a:tblGrid>
              <a:tr h="370840">
                <a:tc>
                  <a:txBody>
                    <a:bodyPr/>
                    <a:lstStyle/>
                    <a:p>
                      <a:r>
                        <a:rPr lang="en-US" sz="1400" b="1" i="0" u="none" strike="noStrike" cap="none" baseline="0" dirty="0" smtClean="0">
                          <a:solidFill>
                            <a:schemeClr val="dk1"/>
                          </a:solidFill>
                          <a:latin typeface="+mn-lt"/>
                          <a:ea typeface="Arial"/>
                          <a:cs typeface="Arial"/>
                          <a:sym typeface="Arial"/>
                        </a:rPr>
                        <a:t>Standard Library header</a:t>
                      </a:r>
                      <a:endParaRPr lang="en-US" sz="14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baseline="0" dirty="0" smtClean="0">
                          <a:solidFill>
                            <a:schemeClr val="dk1"/>
                          </a:solidFill>
                          <a:latin typeface="+mn-lt"/>
                          <a:ea typeface="Arial"/>
                          <a:cs typeface="Arial"/>
                          <a:sym typeface="Arial"/>
                        </a:rPr>
                        <a:t>Explanation</a:t>
                      </a:r>
                      <a:endParaRPr lang="en-US" sz="14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546426"/>
                  </a:ext>
                </a:extLst>
              </a:tr>
              <a:tr h="370840">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&lt;array&gt;, &lt;vector&gt;, &lt;list&gt;,</a:t>
                      </a:r>
                    </a:p>
                    <a:p>
                      <a:r>
                        <a:rPr lang="en-US" sz="1400" b="0" i="0" u="none" strike="noStrike" cap="none" baseline="0" dirty="0" smtClean="0">
                          <a:solidFill>
                            <a:schemeClr val="dk1"/>
                          </a:solidFill>
                          <a:latin typeface="Consolas" panose="020B0609020204030204" pitchFamily="49" charset="0"/>
                          <a:ea typeface="Arial"/>
                          <a:cs typeface="Arial"/>
                          <a:sym typeface="Arial"/>
                        </a:rPr>
                        <a:t>&lt;forward_list&gt;,</a:t>
                      </a:r>
                    </a:p>
                    <a:p>
                      <a:r>
                        <a:rPr lang="en-US" sz="1400" b="0" i="0" u="none" strike="noStrike" cap="none" baseline="0" dirty="0" smtClean="0">
                          <a:solidFill>
                            <a:schemeClr val="dk1"/>
                          </a:solidFill>
                          <a:latin typeface="Consolas" panose="020B0609020204030204" pitchFamily="49" charset="0"/>
                          <a:ea typeface="Arial"/>
                          <a:cs typeface="Arial"/>
                          <a:sym typeface="Arial"/>
                        </a:rPr>
                        <a:t>&lt;deque&gt;, &lt;queue&gt;,</a:t>
                      </a:r>
                    </a:p>
                    <a:p>
                      <a:r>
                        <a:rPr lang="en-US" sz="1400" b="0" i="0" u="none" strike="noStrike" cap="none" baseline="0" dirty="0" smtClean="0">
                          <a:solidFill>
                            <a:schemeClr val="dk1"/>
                          </a:solidFill>
                          <a:latin typeface="Consolas" panose="020B0609020204030204" pitchFamily="49" charset="0"/>
                          <a:ea typeface="Arial"/>
                          <a:cs typeface="Arial"/>
                          <a:sym typeface="Arial"/>
                        </a:rPr>
                        <a:t>&lt;stack&gt;, &lt;map&gt;,</a:t>
                      </a:r>
                    </a:p>
                    <a:p>
                      <a:r>
                        <a:rPr lang="en-US" sz="1400" b="0" i="0" u="none" strike="noStrike" cap="none" baseline="0" dirty="0" smtClean="0">
                          <a:solidFill>
                            <a:schemeClr val="dk1"/>
                          </a:solidFill>
                          <a:latin typeface="Consolas" panose="020B0609020204030204" pitchFamily="49" charset="0"/>
                          <a:ea typeface="Arial"/>
                          <a:cs typeface="Arial"/>
                          <a:sym typeface="Arial"/>
                        </a:rPr>
                        <a:t>&lt;unordered_map&gt;,</a:t>
                      </a:r>
                    </a:p>
                    <a:p>
                      <a:r>
                        <a:rPr lang="en-US" sz="1400" b="0" i="0" u="none" strike="noStrike" cap="none" baseline="0" dirty="0" smtClean="0">
                          <a:solidFill>
                            <a:schemeClr val="dk1"/>
                          </a:solidFill>
                          <a:latin typeface="Consolas" panose="020B0609020204030204" pitchFamily="49" charset="0"/>
                          <a:ea typeface="Arial"/>
                          <a:cs typeface="Arial"/>
                          <a:sym typeface="Arial"/>
                        </a:rPr>
                        <a:t>&lt;unordered_set&gt;,</a:t>
                      </a:r>
                    </a:p>
                    <a:p>
                      <a:r>
                        <a:rPr lang="en-US" sz="1400" b="0" i="0" u="none" strike="noStrike" cap="none" baseline="0" dirty="0" smtClean="0">
                          <a:solidFill>
                            <a:schemeClr val="dk1"/>
                          </a:solidFill>
                          <a:latin typeface="Consolas" panose="020B0609020204030204" pitchFamily="49" charset="0"/>
                          <a:ea typeface="Arial"/>
                          <a:cs typeface="Arial"/>
                          <a:sym typeface="Arial"/>
                        </a:rPr>
                        <a:t>&lt;set&gt;, &lt;bitset&gt;</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These headers contain classes that implement the C++ Standard Library containers. Containers store data during a program’s execution. The &lt;</a:t>
                      </a:r>
                      <a:r>
                        <a:rPr lang="en-US" sz="1400" b="0" i="0" u="none" strike="noStrike" cap="none" baseline="0" dirty="0" smtClean="0">
                          <a:solidFill>
                            <a:schemeClr val="dk1"/>
                          </a:solidFill>
                          <a:latin typeface="Consolas" panose="020B0609020204030204" pitchFamily="49" charset="0"/>
                          <a:ea typeface="Arial"/>
                          <a:cs typeface="Arial"/>
                          <a:sym typeface="Arial"/>
                        </a:rPr>
                        <a:t>vector</a:t>
                      </a:r>
                      <a:r>
                        <a:rPr lang="en-US" sz="1400" b="0" i="0" u="none" strike="noStrike" cap="none" baseline="0" dirty="0" smtClean="0">
                          <a:solidFill>
                            <a:schemeClr val="dk1"/>
                          </a:solidFill>
                          <a:latin typeface="+mn-lt"/>
                          <a:ea typeface="Arial"/>
                          <a:cs typeface="Arial"/>
                          <a:sym typeface="Arial"/>
                        </a:rPr>
                        <a:t>&gt; header is first introduced in Chapter 7, Class Templates </a:t>
                      </a:r>
                      <a:r>
                        <a:rPr lang="en-US" sz="1400" b="0" i="0" u="none" strike="noStrike" cap="none" baseline="0" dirty="0" smtClean="0">
                          <a:solidFill>
                            <a:schemeClr val="dk1"/>
                          </a:solidFill>
                          <a:latin typeface="Consolas" panose="020B0609020204030204" pitchFamily="49" charset="0"/>
                          <a:ea typeface="Arial"/>
                          <a:cs typeface="Arial"/>
                          <a:sym typeface="Arial"/>
                        </a:rPr>
                        <a:t>array</a:t>
                      </a:r>
                      <a:r>
                        <a:rPr lang="en-US" sz="1400" b="0" i="0" u="none" strike="noStrike" cap="none" baseline="0" dirty="0" smtClean="0">
                          <a:solidFill>
                            <a:schemeClr val="dk1"/>
                          </a:solidFill>
                          <a:latin typeface="+mn-lt"/>
                          <a:ea typeface="Arial"/>
                          <a:cs typeface="Arial"/>
                          <a:sym typeface="Arial"/>
                        </a:rPr>
                        <a:t> and </a:t>
                      </a:r>
                      <a:r>
                        <a:rPr lang="en-US" sz="1400" b="0" i="0" u="none" strike="noStrike" cap="none" baseline="0" dirty="0" smtClean="0">
                          <a:solidFill>
                            <a:schemeClr val="dk1"/>
                          </a:solidFill>
                          <a:latin typeface="Consolas" panose="020B0609020204030204" pitchFamily="49" charset="0"/>
                          <a:ea typeface="Arial"/>
                          <a:cs typeface="Arial"/>
                          <a:sym typeface="Arial"/>
                        </a:rPr>
                        <a:t>vector</a:t>
                      </a:r>
                      <a:r>
                        <a:rPr lang="en-US" sz="1400" b="0" i="0" u="none" strike="noStrike" cap="none" baseline="0" dirty="0" smtClean="0">
                          <a:solidFill>
                            <a:schemeClr val="dk1"/>
                          </a:solidFill>
                          <a:latin typeface="+mn-lt"/>
                          <a:ea typeface="Arial"/>
                          <a:cs typeface="Arial"/>
                          <a:sym typeface="Arial"/>
                        </a:rPr>
                        <a:t>; Catching Exceptions. We discuss all these headers in Chapter 15, Standard Library Containers and Iterators. &lt;</a:t>
                      </a:r>
                      <a:r>
                        <a:rPr lang="en-US" sz="1400" b="0" i="0" u="none" strike="noStrike" cap="none" baseline="0" dirty="0" smtClean="0">
                          <a:solidFill>
                            <a:schemeClr val="dk1"/>
                          </a:solidFill>
                          <a:latin typeface="Consolas" panose="020B0609020204030204" pitchFamily="49" charset="0"/>
                          <a:ea typeface="Arial"/>
                          <a:cs typeface="Arial"/>
                          <a:sym typeface="Arial"/>
                        </a:rPr>
                        <a:t>array</a:t>
                      </a:r>
                      <a:r>
                        <a:rPr lang="en-US" sz="1400" b="0" i="0" u="none" strike="noStrike" cap="none" baseline="0" dirty="0" smtClean="0">
                          <a:solidFill>
                            <a:schemeClr val="dk1"/>
                          </a:solidFill>
                          <a:latin typeface="+mn-lt"/>
                          <a:ea typeface="Arial"/>
                          <a:cs typeface="Arial"/>
                          <a:sym typeface="Arial"/>
                        </a:rPr>
                        <a:t>&gt;, &lt;</a:t>
                      </a:r>
                      <a:r>
                        <a:rPr lang="en-US" sz="1400" b="0" i="0" u="none" strike="noStrike" cap="none" baseline="0" dirty="0" smtClean="0">
                          <a:solidFill>
                            <a:schemeClr val="dk1"/>
                          </a:solidFill>
                          <a:latin typeface="Consolas" panose="020B0609020204030204" pitchFamily="49" charset="0"/>
                          <a:ea typeface="Arial"/>
                          <a:cs typeface="Arial"/>
                          <a:sym typeface="Arial"/>
                        </a:rPr>
                        <a:t>forward_list</a:t>
                      </a:r>
                      <a:r>
                        <a:rPr lang="en-US" sz="1400" b="0" i="0" u="none" strike="noStrike" cap="none" baseline="0" dirty="0" smtClean="0">
                          <a:solidFill>
                            <a:schemeClr val="dk1"/>
                          </a:solidFill>
                          <a:latin typeface="+mn-lt"/>
                          <a:ea typeface="Arial"/>
                          <a:cs typeface="Arial"/>
                          <a:sym typeface="Arial"/>
                        </a:rPr>
                        <a:t>&gt;, &lt;unordered_map&gt; and &lt;</a:t>
                      </a:r>
                      <a:r>
                        <a:rPr lang="en-US" sz="1400" b="0" i="0" u="none" strike="noStrike" cap="none" baseline="0" dirty="0" smtClean="0">
                          <a:solidFill>
                            <a:schemeClr val="dk1"/>
                          </a:solidFill>
                          <a:latin typeface="Consolas" panose="020B0609020204030204" pitchFamily="49" charset="0"/>
                          <a:ea typeface="Arial"/>
                          <a:cs typeface="Arial"/>
                          <a:sym typeface="Arial"/>
                        </a:rPr>
                        <a:t>unordered_set</a:t>
                      </a:r>
                      <a:r>
                        <a:rPr lang="en-US" sz="1400" b="0" i="0" u="none" strike="noStrike" cap="none" baseline="0" dirty="0" smtClean="0">
                          <a:solidFill>
                            <a:schemeClr val="dk1"/>
                          </a:solidFill>
                          <a:latin typeface="+mn-lt"/>
                          <a:ea typeface="Arial"/>
                          <a:cs typeface="Arial"/>
                          <a:sym typeface="Arial"/>
                        </a:rPr>
                        <a:t>&gt; were all introduced in C++11.</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8498992"/>
                  </a:ext>
                </a:extLst>
              </a:tr>
              <a:tr h="370840">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&lt;cctype&gt;</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Contains function prototypes for functions that test characters for certain properties (such as whether the character is a digit or a punctuation), and function prototypes for functions that can be used to convert lowercase letters to uppercase letters and vice versa. These topics are discussed in Chapter 22, Bits, Characters, C Strings and </a:t>
                      </a:r>
                      <a:r>
                        <a:rPr lang="en-US" sz="1400" b="0" i="0" u="none" strike="noStrike" cap="none" baseline="0" dirty="0" smtClean="0">
                          <a:solidFill>
                            <a:schemeClr val="dk1"/>
                          </a:solidFill>
                          <a:latin typeface="Consolas" panose="020B0609020204030204" pitchFamily="49" charset="0"/>
                          <a:ea typeface="Arial"/>
                          <a:cs typeface="Arial"/>
                          <a:sym typeface="Arial"/>
                        </a:rPr>
                        <a:t>structs</a:t>
                      </a:r>
                      <a:r>
                        <a:rPr lang="en-US" sz="1400" b="0" i="0" u="none" strike="noStrike" cap="none" baseline="0" dirty="0" smtClean="0">
                          <a:solidFill>
                            <a:schemeClr val="dk1"/>
                          </a:solidFill>
                          <a:latin typeface="+mn-lt"/>
                          <a:ea typeface="Arial"/>
                          <a:cs typeface="Arial"/>
                          <a:sym typeface="Arial"/>
                        </a:rPr>
                        <a:t>.</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9514"/>
                  </a:ext>
                </a:extLst>
              </a:tr>
              <a:tr h="370840">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&lt;cstring&gt;</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Contains function prototypes for C-style string-processing functions. This header is used in Chapter 10, Operator Overloading; Class string.</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74975441"/>
                  </a:ext>
                </a:extLst>
              </a:tr>
            </a:tbl>
          </a:graphicData>
        </a:graphic>
      </p:graphicFrame>
    </p:spTree>
    <p:extLst>
      <p:ext uri="{BB962C8B-B14F-4D97-AF65-F5344CB8AC3E}">
        <p14:creationId xmlns:p14="http://schemas.microsoft.com/office/powerpoint/2010/main" val="8715004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(2 </a:t>
            </a:r>
            <a:r>
              <a:rPr lang="en-US" sz="2000" b="0" dirty="0"/>
              <a:t>of 4)</a:t>
            </a:r>
            <a:endParaRPr lang="en-US" dirty="0"/>
          </a:p>
        </p:txBody>
      </p:sp>
      <p:sp>
        <p:nvSpPr>
          <p:cNvPr id="3" name="Text Placeholder 2"/>
          <p:cNvSpPr>
            <a:spLocks noGrp="1"/>
          </p:cNvSpPr>
          <p:nvPr>
            <p:ph type="body" idx="1"/>
          </p:nvPr>
        </p:nvSpPr>
        <p:spPr/>
        <p:txBody>
          <a:bodyPr/>
          <a:lstStyle/>
          <a:p>
            <a:pPr marL="0" indent="0">
              <a:buNone/>
            </a:pPr>
            <a:r>
              <a:rPr lang="en-US" sz="2400" b="1" dirty="0">
                <a:solidFill>
                  <a:schemeClr val="tx2"/>
                </a:solidFill>
                <a:latin typeface="+mn-lt"/>
              </a:rPr>
              <a:t>6.6</a:t>
            </a:r>
            <a:r>
              <a:rPr lang="en-US" sz="2400" dirty="0">
                <a:latin typeface="+mn-lt"/>
              </a:rPr>
              <a:t> C++ Standard Library Headers</a:t>
            </a:r>
          </a:p>
          <a:p>
            <a:pPr marL="0" indent="0">
              <a:buNone/>
            </a:pPr>
            <a:r>
              <a:rPr lang="en-US" sz="2400" b="1" dirty="0">
                <a:solidFill>
                  <a:schemeClr val="tx2"/>
                </a:solidFill>
                <a:latin typeface="+mn-lt"/>
              </a:rPr>
              <a:t>6.7</a:t>
            </a:r>
            <a:r>
              <a:rPr lang="en-US" sz="2400" dirty="0">
                <a:latin typeface="+mn-lt"/>
              </a:rPr>
              <a:t> Case Study: Random-Number Generation</a:t>
            </a:r>
          </a:p>
          <a:p>
            <a:pPr marL="741600" lvl="1" indent="-284400">
              <a:buNone/>
            </a:pPr>
            <a:r>
              <a:rPr lang="en-US" sz="2400" dirty="0">
                <a:solidFill>
                  <a:schemeClr val="tx2"/>
                </a:solidFill>
                <a:latin typeface="+mn-lt"/>
              </a:rPr>
              <a:t>6.7.1</a:t>
            </a:r>
            <a:r>
              <a:rPr lang="en-US" sz="2400" dirty="0">
                <a:latin typeface="+mn-lt"/>
              </a:rPr>
              <a:t> Rolling a Six-Sided Die</a:t>
            </a:r>
          </a:p>
          <a:p>
            <a:pPr marL="741600" lvl="1" indent="-284400">
              <a:buNone/>
            </a:pPr>
            <a:r>
              <a:rPr lang="en-US" sz="2400" dirty="0">
                <a:solidFill>
                  <a:schemeClr val="tx2"/>
                </a:solidFill>
                <a:latin typeface="+mn-lt"/>
              </a:rPr>
              <a:t>6.7.2</a:t>
            </a:r>
            <a:r>
              <a:rPr lang="en-US" sz="2400" dirty="0">
                <a:latin typeface="+mn-lt"/>
              </a:rPr>
              <a:t> Rolling a Six-Sided Die 60,000,000 Times</a:t>
            </a:r>
          </a:p>
          <a:p>
            <a:pPr marL="741600" lvl="1" indent="-284400">
              <a:buNone/>
            </a:pPr>
            <a:r>
              <a:rPr lang="en-US" sz="2400" dirty="0">
                <a:solidFill>
                  <a:schemeClr val="tx2"/>
                </a:solidFill>
                <a:latin typeface="+mn-lt"/>
              </a:rPr>
              <a:t>6.7.3</a:t>
            </a:r>
            <a:r>
              <a:rPr lang="en-US" sz="2400" dirty="0">
                <a:latin typeface="+mn-lt"/>
              </a:rPr>
              <a:t> Randomizing the Random-Number Generator with </a:t>
            </a:r>
            <a:r>
              <a:rPr lang="en-US" sz="2400" dirty="0">
                <a:latin typeface="Consolas" panose="020B0609020204030204" pitchFamily="49" charset="0"/>
              </a:rPr>
              <a:t>srand</a:t>
            </a:r>
          </a:p>
          <a:p>
            <a:pPr marL="741600" lvl="1" indent="-284400">
              <a:buNone/>
            </a:pPr>
            <a:r>
              <a:rPr lang="en-US" sz="2400" dirty="0">
                <a:solidFill>
                  <a:schemeClr val="tx2"/>
                </a:solidFill>
                <a:latin typeface="+mn-lt"/>
              </a:rPr>
              <a:t>6.7.4</a:t>
            </a:r>
            <a:r>
              <a:rPr lang="en-US" sz="2400" dirty="0">
                <a:latin typeface="+mn-lt"/>
              </a:rPr>
              <a:t> Seeding the Random-Number Generator with the Current </a:t>
            </a:r>
            <a:r>
              <a:rPr lang="en-US" sz="2400" dirty="0" smtClean="0">
                <a:latin typeface="+mn-lt"/>
              </a:rPr>
              <a:t>Time</a:t>
            </a:r>
          </a:p>
          <a:p>
            <a:pPr marL="741600" lvl="1" indent="-284400">
              <a:buNone/>
            </a:pPr>
            <a:r>
              <a:rPr lang="en-US" sz="2400" dirty="0">
                <a:solidFill>
                  <a:schemeClr val="tx2"/>
                </a:solidFill>
                <a:latin typeface="+mn-lt"/>
              </a:rPr>
              <a:t>6.7.5</a:t>
            </a:r>
            <a:r>
              <a:rPr lang="en-US" sz="2400" dirty="0">
                <a:latin typeface="+mn-lt"/>
              </a:rPr>
              <a:t> Scaling and Shifting </a:t>
            </a:r>
            <a:r>
              <a:rPr lang="en-US" sz="2400" dirty="0" smtClean="0">
                <a:latin typeface="+mn-lt"/>
              </a:rPr>
              <a:t>Random Numbers</a:t>
            </a:r>
            <a:endParaRPr lang="en-US" sz="2400" dirty="0">
              <a:latin typeface="+mn-lt"/>
            </a:endParaRPr>
          </a:p>
        </p:txBody>
      </p:sp>
    </p:spTree>
    <p:extLst>
      <p:ext uri="{BB962C8B-B14F-4D97-AF65-F5344CB8AC3E}">
        <p14:creationId xmlns:p14="http://schemas.microsoft.com/office/powerpoint/2010/main" val="17103993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sz="3000" dirty="0">
                <a:latin typeface="Times New Roman" panose="02020603050405020304" pitchFamily="18" charset="0"/>
              </a:rPr>
              <a:t>Figure </a:t>
            </a:r>
            <a:r>
              <a:rPr lang="en-US" sz="3000" dirty="0" smtClean="0">
                <a:latin typeface="Times New Roman" panose="02020603050405020304" pitchFamily="18" charset="0"/>
              </a:rPr>
              <a:t>6.5 </a:t>
            </a:r>
            <a:r>
              <a:rPr lang="en-US" sz="3000" dirty="0">
                <a:latin typeface="Times New Roman" panose="02020603050405020304" pitchFamily="18" charset="0"/>
              </a:rPr>
              <a:t>C++ Standard Library </a:t>
            </a:r>
            <a:r>
              <a:rPr lang="en-US" sz="3000" dirty="0" smtClean="0">
                <a:latin typeface="Times New Roman" panose="02020603050405020304" pitchFamily="18" charset="0"/>
              </a:rPr>
              <a:t>Headers </a:t>
            </a:r>
            <a:r>
              <a:rPr lang="en-US" sz="2000" b="0" dirty="0" smtClean="0">
                <a:latin typeface="Times New Roman" panose="02020603050405020304" pitchFamily="18" charset="0"/>
              </a:rPr>
              <a:t>(3 </a:t>
            </a:r>
            <a:r>
              <a:rPr lang="en-US" sz="2000" b="0" dirty="0">
                <a:latin typeface="Times New Roman" panose="02020603050405020304" pitchFamily="18" charset="0"/>
              </a:rPr>
              <a:t>of </a:t>
            </a:r>
            <a:r>
              <a:rPr lang="en-US" sz="2000" b="0" dirty="0" smtClean="0">
                <a:latin typeface="Times New Roman" panose="02020603050405020304" pitchFamily="18" charset="0"/>
              </a:rPr>
              <a:t>4)</a:t>
            </a:r>
            <a:endParaRPr lang="en-US" sz="2000" b="0" dirty="0">
              <a:latin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054716563"/>
              </p:ext>
            </p:extLst>
          </p:nvPr>
        </p:nvGraphicFramePr>
        <p:xfrm>
          <a:off x="411951" y="1643059"/>
          <a:ext cx="8320098" cy="4572000"/>
        </p:xfrm>
        <a:graphic>
          <a:graphicData uri="http://schemas.openxmlformats.org/drawingml/2006/table">
            <a:tbl>
              <a:tblPr firstRow="1" bandRow="1">
                <a:tableStyleId>{40F9630F-82C1-40B7-BC3A-925EFCFF5E92}</a:tableStyleId>
              </a:tblPr>
              <a:tblGrid>
                <a:gridCol w="1776424">
                  <a:extLst>
                    <a:ext uri="{9D8B030D-6E8A-4147-A177-3AD203B41FA5}">
                      <a16:colId xmlns:a16="http://schemas.microsoft.com/office/drawing/2014/main" val="999686661"/>
                    </a:ext>
                  </a:extLst>
                </a:gridCol>
                <a:gridCol w="6543674">
                  <a:extLst>
                    <a:ext uri="{9D8B030D-6E8A-4147-A177-3AD203B41FA5}">
                      <a16:colId xmlns:a16="http://schemas.microsoft.com/office/drawing/2014/main" val="1319955940"/>
                    </a:ext>
                  </a:extLst>
                </a:gridCol>
              </a:tblGrid>
              <a:tr h="490633">
                <a:tc>
                  <a:txBody>
                    <a:bodyPr/>
                    <a:lstStyle/>
                    <a:p>
                      <a:r>
                        <a:rPr lang="en-US" sz="1400" b="1" i="0" u="none" strike="noStrike" cap="none" baseline="0" dirty="0" smtClean="0">
                          <a:solidFill>
                            <a:schemeClr val="dk1"/>
                          </a:solidFill>
                          <a:latin typeface="+mn-lt"/>
                          <a:ea typeface="Arial"/>
                          <a:cs typeface="Arial"/>
                          <a:sym typeface="Arial"/>
                        </a:rPr>
                        <a:t>Standard Library Header</a:t>
                      </a:r>
                      <a:endParaRPr lang="en-US" sz="1400" b="1" i="0" u="none" strike="noStrike" cap="none" dirty="0" smtClean="0">
                        <a:solidFill>
                          <a:schemeClr val="dk1"/>
                        </a:solidFill>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cap="none" baseline="0" dirty="0" smtClean="0">
                          <a:solidFill>
                            <a:schemeClr val="dk1"/>
                          </a:solidFill>
                          <a:latin typeface="+mn-lt"/>
                          <a:ea typeface="Arial"/>
                          <a:cs typeface="Arial"/>
                          <a:sym typeface="Arial"/>
                        </a:rPr>
                        <a:t>Explanation</a:t>
                      </a:r>
                      <a:endParaRPr lang="en-US" sz="1400" b="1" i="0" u="none" strike="noStrike" cap="none" dirty="0" smtClean="0">
                        <a:solidFill>
                          <a:schemeClr val="dk1"/>
                        </a:solidFill>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2620889"/>
                  </a:ext>
                </a:extLst>
              </a:tr>
              <a:tr h="490633">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&lt;typeinfo&gt;</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Contains classes for runtime type identification (determining data types at execution time). This header is discussed in Section 12.9.</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15909188"/>
                  </a:ext>
                </a:extLst>
              </a:tr>
              <a:tr h="490633">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&lt;exception&gt;,</a:t>
                      </a:r>
                    </a:p>
                    <a:p>
                      <a:r>
                        <a:rPr lang="en-US" sz="1400" b="0" i="0" u="none" strike="noStrike" cap="none" baseline="0" dirty="0" smtClean="0">
                          <a:solidFill>
                            <a:schemeClr val="dk1"/>
                          </a:solidFill>
                          <a:latin typeface="Consolas" panose="020B0609020204030204" pitchFamily="49" charset="0"/>
                          <a:ea typeface="Arial"/>
                          <a:cs typeface="Arial"/>
                          <a:sym typeface="Arial"/>
                        </a:rPr>
                        <a:t>&lt;stdexcept&gt;</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These headers contain classes that are used for exception handling (discussed</a:t>
                      </a:r>
                    </a:p>
                    <a:p>
                      <a:r>
                        <a:rPr lang="en-US" sz="1400" b="0" i="0" u="none" strike="noStrike" cap="none" baseline="0" dirty="0" smtClean="0">
                          <a:solidFill>
                            <a:schemeClr val="dk1"/>
                          </a:solidFill>
                          <a:latin typeface="+mn-lt"/>
                          <a:ea typeface="Arial"/>
                          <a:cs typeface="Arial"/>
                          <a:sym typeface="Arial"/>
                        </a:rPr>
                        <a:t>in Chapter 17, Exception Handling: A Deeper Look).</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918442"/>
                  </a:ext>
                </a:extLst>
              </a:tr>
              <a:tr h="692658">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&lt;memory&gt;</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Contains classes and functions used by the C++ Standard Library to allocate memory to the C++ Standard Library containers. This header is used in Chapter 17, Exception Handling: A Deeper Look.</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6505925"/>
                  </a:ext>
                </a:extLst>
              </a:tr>
              <a:tr h="490633">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&lt;fstream&gt;</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Contains function prototypes for functions that perform input from and output to files on disk (discussed in Chapter 14, File Processing).</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0291296"/>
                  </a:ext>
                </a:extLst>
              </a:tr>
              <a:tr h="490633">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&lt;string&gt;</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Contains the definition of class </a:t>
                      </a:r>
                      <a:r>
                        <a:rPr lang="en-US" sz="1400" b="0" i="0" u="none" strike="noStrike" cap="none" baseline="0" dirty="0" smtClean="0">
                          <a:solidFill>
                            <a:schemeClr val="dk1"/>
                          </a:solidFill>
                          <a:latin typeface="Consolas" panose="020B0609020204030204" pitchFamily="49" charset="0"/>
                          <a:ea typeface="Arial"/>
                          <a:cs typeface="Arial"/>
                          <a:sym typeface="Arial"/>
                        </a:rPr>
                        <a:t>string</a:t>
                      </a:r>
                      <a:r>
                        <a:rPr lang="en-US" sz="1400" b="0" i="0" u="none" strike="noStrike" cap="none" baseline="0" dirty="0" smtClean="0">
                          <a:solidFill>
                            <a:schemeClr val="dk1"/>
                          </a:solidFill>
                          <a:latin typeface="+mn-lt"/>
                          <a:ea typeface="Arial"/>
                          <a:cs typeface="Arial"/>
                          <a:sym typeface="Arial"/>
                        </a:rPr>
                        <a:t> from the C++ Standard Library (discussed in Chapter 21, Class </a:t>
                      </a:r>
                      <a:r>
                        <a:rPr lang="en-US" sz="1400" b="0" i="0" u="none" strike="noStrike" cap="none" baseline="0" dirty="0" smtClean="0">
                          <a:solidFill>
                            <a:schemeClr val="dk1"/>
                          </a:solidFill>
                          <a:latin typeface="Consolas" panose="020B0609020204030204" pitchFamily="49" charset="0"/>
                          <a:ea typeface="Arial"/>
                          <a:cs typeface="Arial"/>
                          <a:sym typeface="Arial"/>
                        </a:rPr>
                        <a:t>string</a:t>
                      </a:r>
                      <a:r>
                        <a:rPr lang="en-US" sz="1400" b="0" i="0" u="none" strike="noStrike" cap="none" baseline="0" dirty="0" smtClean="0">
                          <a:solidFill>
                            <a:schemeClr val="dk1"/>
                          </a:solidFill>
                          <a:latin typeface="+mn-lt"/>
                          <a:ea typeface="Arial"/>
                          <a:cs typeface="Arial"/>
                          <a:sym typeface="Arial"/>
                        </a:rPr>
                        <a:t> and String Stream Processing).</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8565205"/>
                  </a:ext>
                </a:extLst>
              </a:tr>
              <a:tr h="692658">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&lt;sstream&gt;</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Contains function prototypes for functions that perform input from strings in memory and output to strings in memory (discussed in Chapter 21, Class </a:t>
                      </a:r>
                      <a:r>
                        <a:rPr lang="en-US" sz="1400" b="0" i="0" u="none" strike="noStrike" cap="none" baseline="0" dirty="0" smtClean="0">
                          <a:solidFill>
                            <a:schemeClr val="dk1"/>
                          </a:solidFill>
                          <a:latin typeface="Consolas" panose="020B0609020204030204" pitchFamily="49" charset="0"/>
                          <a:ea typeface="Arial"/>
                          <a:cs typeface="Arial"/>
                          <a:sym typeface="Arial"/>
                        </a:rPr>
                        <a:t>string</a:t>
                      </a:r>
                      <a:r>
                        <a:rPr lang="en-US" sz="1400" b="0" i="0" u="none" strike="noStrike" cap="none" baseline="0" dirty="0" smtClean="0">
                          <a:solidFill>
                            <a:schemeClr val="dk1"/>
                          </a:solidFill>
                          <a:latin typeface="+mn-lt"/>
                          <a:ea typeface="Arial"/>
                          <a:cs typeface="Arial"/>
                          <a:sym typeface="Arial"/>
                        </a:rPr>
                        <a:t> and String Stream Processing).</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3239065"/>
                  </a:ext>
                </a:extLst>
              </a:tr>
              <a:tr h="490633">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&lt;functional&gt;</a:t>
                      </a:r>
                      <a:endParaRPr lang="en-US" sz="14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Arial"/>
                          <a:ea typeface="Arial"/>
                          <a:cs typeface="Arial"/>
                          <a:sym typeface="Arial"/>
                        </a:rPr>
                        <a:t>Contains classes and functions used by C++ Standard Library algorithms. This header is used in Chapter 15.</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1124178"/>
                  </a:ext>
                </a:extLst>
              </a:tr>
            </a:tbl>
          </a:graphicData>
        </a:graphic>
      </p:graphicFrame>
    </p:spTree>
    <p:extLst>
      <p:ext uri="{BB962C8B-B14F-4D97-AF65-F5344CB8AC3E}">
        <p14:creationId xmlns:p14="http://schemas.microsoft.com/office/powerpoint/2010/main" val="1764774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sz="3000" dirty="0">
                <a:latin typeface="Times New Roman" panose="02020603050405020304" pitchFamily="18" charset="0"/>
              </a:rPr>
              <a:t>Figure </a:t>
            </a:r>
            <a:r>
              <a:rPr lang="en-US" sz="3000" dirty="0" smtClean="0">
                <a:latin typeface="Times New Roman" panose="02020603050405020304" pitchFamily="18" charset="0"/>
              </a:rPr>
              <a:t>6.5 </a:t>
            </a:r>
            <a:r>
              <a:rPr lang="en-US" sz="3000" dirty="0">
                <a:latin typeface="Times New Roman" panose="02020603050405020304" pitchFamily="18" charset="0"/>
              </a:rPr>
              <a:t>C++ Standard Library </a:t>
            </a:r>
            <a:r>
              <a:rPr lang="en-US" sz="3000" dirty="0" smtClean="0">
                <a:latin typeface="Times New Roman" panose="02020603050405020304" pitchFamily="18" charset="0"/>
              </a:rPr>
              <a:t>Headers </a:t>
            </a:r>
            <a:r>
              <a:rPr lang="en-US" sz="2000" b="0" dirty="0" smtClean="0">
                <a:latin typeface="Times New Roman" panose="02020603050405020304" pitchFamily="18" charset="0"/>
              </a:rPr>
              <a:t>(4 </a:t>
            </a:r>
            <a:r>
              <a:rPr lang="en-US" sz="2000" b="0" dirty="0">
                <a:latin typeface="Times New Roman" panose="02020603050405020304" pitchFamily="18" charset="0"/>
              </a:rPr>
              <a:t>of </a:t>
            </a:r>
            <a:r>
              <a:rPr lang="en-US" sz="2000" b="0" dirty="0" smtClean="0">
                <a:latin typeface="Times New Roman" panose="02020603050405020304" pitchFamily="18" charset="0"/>
              </a:rPr>
              <a:t>4)</a:t>
            </a:r>
            <a:endParaRPr lang="en-US" sz="2000" b="0" dirty="0">
              <a:latin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579176326"/>
              </p:ext>
            </p:extLst>
          </p:nvPr>
        </p:nvGraphicFramePr>
        <p:xfrm>
          <a:off x="411951" y="1414458"/>
          <a:ext cx="8320098" cy="4968240"/>
        </p:xfrm>
        <a:graphic>
          <a:graphicData uri="http://schemas.openxmlformats.org/drawingml/2006/table">
            <a:tbl>
              <a:tblPr firstRow="1" bandRow="1">
                <a:tableStyleId>{40F9630F-82C1-40B7-BC3A-925EFCFF5E92}</a:tableStyleId>
              </a:tblPr>
              <a:tblGrid>
                <a:gridCol w="1776424">
                  <a:extLst>
                    <a:ext uri="{9D8B030D-6E8A-4147-A177-3AD203B41FA5}">
                      <a16:colId xmlns:a16="http://schemas.microsoft.com/office/drawing/2014/main" val="1734652688"/>
                    </a:ext>
                  </a:extLst>
                </a:gridCol>
                <a:gridCol w="6543674">
                  <a:extLst>
                    <a:ext uri="{9D8B030D-6E8A-4147-A177-3AD203B41FA5}">
                      <a16:colId xmlns:a16="http://schemas.microsoft.com/office/drawing/2014/main" val="376451343"/>
                    </a:ext>
                  </a:extLst>
                </a:gridCol>
              </a:tblGrid>
              <a:tr h="496206">
                <a:tc>
                  <a:txBody>
                    <a:bodyPr/>
                    <a:lstStyle/>
                    <a:p>
                      <a:r>
                        <a:rPr lang="en-US" sz="1400" b="1" i="0" u="none" strike="noStrike" cap="none" baseline="0" dirty="0" smtClean="0">
                          <a:solidFill>
                            <a:schemeClr val="dk1"/>
                          </a:solidFill>
                          <a:latin typeface="+mn-lt"/>
                          <a:ea typeface="Arial"/>
                          <a:cs typeface="Arial"/>
                          <a:sym typeface="Arial"/>
                        </a:rPr>
                        <a:t>Standard Library</a:t>
                      </a:r>
                    </a:p>
                    <a:p>
                      <a:r>
                        <a:rPr lang="en-US" sz="1400" b="1" i="0" u="none" strike="noStrike" cap="none" baseline="0" dirty="0" smtClean="0">
                          <a:solidFill>
                            <a:schemeClr val="dk1"/>
                          </a:solidFill>
                          <a:latin typeface="+mn-lt"/>
                          <a:ea typeface="Arial"/>
                          <a:cs typeface="Arial"/>
                          <a:sym typeface="Arial"/>
                        </a:rPr>
                        <a:t>header</a:t>
                      </a:r>
                      <a:endParaRPr lang="en-US" sz="1400" b="1" i="0" u="none" strike="noStrike" cap="none" dirty="0" smtClean="0">
                        <a:solidFill>
                          <a:schemeClr val="dk1"/>
                        </a:solidFill>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cap="none" baseline="0" dirty="0" smtClean="0">
                          <a:solidFill>
                            <a:schemeClr val="dk1"/>
                          </a:solidFill>
                          <a:latin typeface="+mn-lt"/>
                          <a:ea typeface="Arial"/>
                          <a:cs typeface="Arial"/>
                          <a:sym typeface="Arial"/>
                        </a:rPr>
                        <a:t>Explanation</a:t>
                      </a:r>
                      <a:endParaRPr lang="en-US" sz="1400" b="1" i="0" u="none" strike="noStrike" cap="none" dirty="0" smtClean="0">
                        <a:solidFill>
                          <a:schemeClr val="dk1"/>
                        </a:solidFill>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9208968"/>
                  </a:ext>
                </a:extLst>
              </a:tr>
              <a:tr h="496206">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&lt;iterator&gt;</a:t>
                      </a:r>
                      <a:endParaRPr lang="en-US" sz="1400" b="1" i="0" u="none" strike="noStrike" cap="none" dirty="0" smtClean="0">
                        <a:solidFill>
                          <a:schemeClr val="dk1"/>
                        </a:solidFill>
                        <a:latin typeface="Consolas" panose="020B0609020204030204" pitchFamily="49" charset="0"/>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Contains classes for accessing data in the C++ Standard Library containers. This header is used in Chapter 15.</a:t>
                      </a:r>
                      <a:endParaRPr lang="en-US" sz="1400" b="1" i="0" u="none" strike="noStrike" cap="none" dirty="0" smtClean="0">
                        <a:solidFill>
                          <a:schemeClr val="dk1"/>
                        </a:solidFill>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4516286"/>
                  </a:ext>
                </a:extLst>
              </a:tr>
              <a:tr h="496206">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&lt;algorithm&gt;</a:t>
                      </a:r>
                      <a:endParaRPr lang="en-US" sz="1400" b="1" i="0" u="none" strike="noStrike" cap="none" dirty="0" smtClean="0">
                        <a:solidFill>
                          <a:schemeClr val="dk1"/>
                        </a:solidFill>
                        <a:latin typeface="Consolas" panose="020B0609020204030204" pitchFamily="49" charset="0"/>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Contains functions for manipulating data in C++ Standard Library containers.</a:t>
                      </a:r>
                    </a:p>
                    <a:p>
                      <a:r>
                        <a:rPr lang="en-US" sz="1400" b="0" i="0" u="none" strike="noStrike" cap="none" baseline="0" dirty="0" smtClean="0">
                          <a:solidFill>
                            <a:schemeClr val="dk1"/>
                          </a:solidFill>
                          <a:latin typeface="+mn-lt"/>
                          <a:ea typeface="Arial"/>
                          <a:cs typeface="Arial"/>
                          <a:sym typeface="Arial"/>
                        </a:rPr>
                        <a:t>This header is used in Chapter 15.</a:t>
                      </a:r>
                      <a:endParaRPr lang="en-US" sz="1400" b="1" i="0" u="none" strike="noStrike" cap="none" dirty="0" smtClean="0">
                        <a:solidFill>
                          <a:schemeClr val="dk1"/>
                        </a:solidFill>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5100149"/>
                  </a:ext>
                </a:extLst>
              </a:tr>
              <a:tr h="496206">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&lt;cassert&gt;</a:t>
                      </a:r>
                      <a:endParaRPr lang="en-US" sz="1400" b="1" i="0" u="none" strike="noStrike" cap="none" dirty="0" smtClean="0">
                        <a:solidFill>
                          <a:schemeClr val="dk1"/>
                        </a:solidFill>
                        <a:latin typeface="Consolas" panose="020B0609020204030204" pitchFamily="49" charset="0"/>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Contains macros for adding diagnostics that aid program debugging. This header is used in Appendix E, Preprocessor.</a:t>
                      </a:r>
                      <a:endParaRPr lang="en-US" sz="1400" b="1" i="0" u="none" strike="noStrike" cap="none" dirty="0" smtClean="0">
                        <a:solidFill>
                          <a:schemeClr val="dk1"/>
                        </a:solidFill>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3686592"/>
                  </a:ext>
                </a:extLst>
              </a:tr>
              <a:tr h="291886">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&lt;cfloat&gt;</a:t>
                      </a:r>
                      <a:endParaRPr lang="en-US" sz="1400" b="1" i="0" u="none" strike="noStrike" cap="none" dirty="0" smtClean="0">
                        <a:solidFill>
                          <a:schemeClr val="dk1"/>
                        </a:solidFill>
                        <a:latin typeface="Consolas" panose="020B0609020204030204" pitchFamily="49" charset="0"/>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dk1"/>
                          </a:solidFill>
                          <a:latin typeface="+mn-lt"/>
                          <a:ea typeface="Arial"/>
                          <a:cs typeface="Arial"/>
                          <a:sym typeface="Arial"/>
                        </a:rPr>
                        <a:t>Contains the floating-point size limits of the system.</a:t>
                      </a:r>
                      <a:endParaRPr lang="en-US" sz="1400" b="1" i="0" u="none" strike="noStrike" cap="none" dirty="0" smtClean="0">
                        <a:solidFill>
                          <a:schemeClr val="dk1"/>
                        </a:solidFill>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24142881"/>
                  </a:ext>
                </a:extLst>
              </a:tr>
              <a:tr h="291886">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&lt;climits&gt;</a:t>
                      </a:r>
                      <a:endParaRPr lang="en-US" sz="1400" b="1" i="0" u="none" strike="noStrike" cap="none" dirty="0" smtClean="0">
                        <a:solidFill>
                          <a:schemeClr val="dk1"/>
                        </a:solidFill>
                        <a:latin typeface="Consolas" panose="020B0609020204030204" pitchFamily="49" charset="0"/>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dk1"/>
                          </a:solidFill>
                          <a:latin typeface="+mn-lt"/>
                          <a:ea typeface="Arial"/>
                          <a:cs typeface="Arial"/>
                          <a:sym typeface="Arial"/>
                        </a:rPr>
                        <a:t>Contains the integral size limits of the system.</a:t>
                      </a:r>
                      <a:endParaRPr lang="en-US" sz="1400" b="1" i="0" u="none" strike="noStrike" cap="none" dirty="0" smtClean="0">
                        <a:solidFill>
                          <a:schemeClr val="dk1"/>
                        </a:solidFill>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19715373"/>
                  </a:ext>
                </a:extLst>
              </a:tr>
              <a:tr h="496206">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&lt;cstdio&gt;</a:t>
                      </a:r>
                      <a:endParaRPr lang="en-US" sz="1400" b="1" i="0" u="none" strike="noStrike" cap="none" dirty="0" smtClean="0">
                        <a:solidFill>
                          <a:schemeClr val="dk1"/>
                        </a:solidFill>
                        <a:latin typeface="Consolas" panose="020B0609020204030204" pitchFamily="49" charset="0"/>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Contains function prototypes for the C-style standard input/output library functions.</a:t>
                      </a:r>
                      <a:endParaRPr lang="en-US" sz="1400" b="1" i="0" u="none" strike="noStrike" cap="none" dirty="0" smtClean="0">
                        <a:solidFill>
                          <a:schemeClr val="dk1"/>
                        </a:solidFill>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7781091"/>
                  </a:ext>
                </a:extLst>
              </a:tr>
              <a:tr h="700526">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&lt;locale&gt;</a:t>
                      </a:r>
                      <a:endParaRPr lang="en-US" sz="1400" b="1" i="0" u="none" strike="noStrike" cap="none" dirty="0" smtClean="0">
                        <a:solidFill>
                          <a:schemeClr val="dk1"/>
                        </a:solidFill>
                        <a:latin typeface="Consolas" panose="020B0609020204030204" pitchFamily="49" charset="0"/>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Contains classes and functions normally used by stream processing to process data in the natural form for different languages (e.g., monetary formats, sorting strings, character presentation, etc.).</a:t>
                      </a:r>
                      <a:endParaRPr lang="en-US" sz="1400" b="1" i="0" u="none" strike="noStrike" cap="none" dirty="0" smtClean="0">
                        <a:solidFill>
                          <a:schemeClr val="dk1"/>
                        </a:solidFill>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22376243"/>
                  </a:ext>
                </a:extLst>
              </a:tr>
              <a:tr h="496206">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&lt;limits&gt;</a:t>
                      </a:r>
                      <a:endParaRPr lang="en-US" sz="1400" b="1" i="0" u="none" strike="noStrike" cap="none" dirty="0" smtClean="0">
                        <a:solidFill>
                          <a:schemeClr val="dk1"/>
                        </a:solidFill>
                        <a:latin typeface="Consolas" panose="020B0609020204030204" pitchFamily="49" charset="0"/>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Contains classes for defining the numerical data type limits on each computer platform—this is C++’s version of &lt;</a:t>
                      </a:r>
                      <a:r>
                        <a:rPr lang="en-US" sz="1400" b="0" i="0" u="none" strike="noStrike" cap="none" baseline="0" dirty="0" smtClean="0">
                          <a:solidFill>
                            <a:schemeClr val="dk1"/>
                          </a:solidFill>
                          <a:latin typeface="Consolas" panose="020B0609020204030204" pitchFamily="49" charset="0"/>
                          <a:ea typeface="Arial"/>
                          <a:cs typeface="Arial"/>
                          <a:sym typeface="Arial"/>
                        </a:rPr>
                        <a:t>climits</a:t>
                      </a:r>
                      <a:r>
                        <a:rPr lang="en-US" sz="1400" b="0" i="0" u="none" strike="noStrike" cap="none" baseline="0" dirty="0" smtClean="0">
                          <a:solidFill>
                            <a:schemeClr val="dk1"/>
                          </a:solidFill>
                          <a:latin typeface="+mn-lt"/>
                          <a:ea typeface="Arial"/>
                          <a:cs typeface="Arial"/>
                          <a:sym typeface="Arial"/>
                        </a:rPr>
                        <a:t>&gt; and &lt;</a:t>
                      </a:r>
                      <a:r>
                        <a:rPr lang="en-US" sz="1400" b="0" i="0" u="none" strike="noStrike" cap="none" baseline="0" dirty="0" smtClean="0">
                          <a:solidFill>
                            <a:schemeClr val="dk1"/>
                          </a:solidFill>
                          <a:latin typeface="Consolas" panose="020B0609020204030204" pitchFamily="49" charset="0"/>
                          <a:ea typeface="Arial"/>
                          <a:cs typeface="Arial"/>
                          <a:sym typeface="Arial"/>
                        </a:rPr>
                        <a:t>cfloat</a:t>
                      </a:r>
                      <a:r>
                        <a:rPr lang="en-US" sz="1400" b="0" i="0" u="none" strike="noStrike" cap="none" baseline="0" dirty="0" smtClean="0">
                          <a:solidFill>
                            <a:schemeClr val="dk1"/>
                          </a:solidFill>
                          <a:latin typeface="+mn-lt"/>
                          <a:ea typeface="Arial"/>
                          <a:cs typeface="Arial"/>
                          <a:sym typeface="Arial"/>
                        </a:rPr>
                        <a:t>&gt;.</a:t>
                      </a:r>
                      <a:endParaRPr lang="en-US" sz="1400" b="1" i="0" u="none" strike="noStrike" cap="none" dirty="0" smtClean="0">
                        <a:solidFill>
                          <a:schemeClr val="dk1"/>
                        </a:solidFill>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8924668"/>
                  </a:ext>
                </a:extLst>
              </a:tr>
              <a:tr h="496206">
                <a:tc>
                  <a:txBody>
                    <a:bodyPr/>
                    <a:lstStyle/>
                    <a:p>
                      <a:r>
                        <a:rPr lang="en-US" sz="1400" b="0" i="0" u="none" strike="noStrike" cap="none" baseline="0" dirty="0" smtClean="0">
                          <a:solidFill>
                            <a:schemeClr val="dk1"/>
                          </a:solidFill>
                          <a:latin typeface="Consolas" panose="020B0609020204030204" pitchFamily="49" charset="0"/>
                          <a:ea typeface="Arial"/>
                          <a:cs typeface="Arial"/>
                          <a:sym typeface="Arial"/>
                        </a:rPr>
                        <a:t>&lt;utility&gt;</a:t>
                      </a:r>
                      <a:endParaRPr lang="en-US" sz="1400" b="1" i="0" u="none" strike="noStrike" cap="none" dirty="0" smtClean="0">
                        <a:solidFill>
                          <a:schemeClr val="dk1"/>
                        </a:solidFill>
                        <a:latin typeface="Consolas" panose="020B0609020204030204" pitchFamily="49" charset="0"/>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Contains classes and functions that are used by many C++ Standard Library headers.</a:t>
                      </a:r>
                      <a:endParaRPr lang="en-US" sz="1400" b="1" i="0" u="none" strike="noStrike" cap="none" dirty="0" smtClean="0">
                        <a:solidFill>
                          <a:schemeClr val="dk1"/>
                        </a:solidFill>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5082152"/>
                  </a:ext>
                </a:extLst>
              </a:tr>
            </a:tbl>
          </a:graphicData>
        </a:graphic>
      </p:graphicFrame>
    </p:spTree>
    <p:extLst>
      <p:ext uri="{BB962C8B-B14F-4D97-AF65-F5344CB8AC3E}">
        <p14:creationId xmlns:p14="http://schemas.microsoft.com/office/powerpoint/2010/main" val="36096425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350"/>
            <a:ext cx="8442960" cy="646300"/>
          </a:xfrm>
        </p:spPr>
        <p:txBody>
          <a:bodyPr wrap="square" tIns="91425">
            <a:spAutoFit/>
          </a:bodyPr>
          <a:lstStyle/>
          <a:p>
            <a:pPr lvl="0">
              <a:spcBef>
                <a:spcPct val="0"/>
              </a:spcBef>
              <a:buClrTx/>
              <a:defRPr/>
            </a:pPr>
            <a:r>
              <a:rPr lang="en-US" sz="3000" kern="1200" dirty="0" smtClean="0">
                <a:latin typeface="Times New Roman" panose="02020603050405020304" pitchFamily="18" charset="0"/>
                <a:ea typeface="+mj-ea"/>
                <a:cs typeface="+mj-cs"/>
              </a:rPr>
              <a:t>6.7 Case Study: Random Number Generation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592987"/>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element of chance can be introduced into computer applications by using the C++ Standard Library function </a:t>
            </a:r>
            <a:r>
              <a:rPr lang="en-US" altLang="en-US" sz="2400" b="1" kern="1200" dirty="0">
                <a:solidFill>
                  <a:srgbClr val="000000"/>
                </a:solidFill>
                <a:latin typeface="Consolas" panose="020B0609020204030204" pitchFamily="49" charset="0"/>
                <a:ea typeface="+mn-ea"/>
                <a:cs typeface="+mn-cs"/>
              </a:rPr>
              <a:t>rand</a:t>
            </a:r>
            <a:r>
              <a:rPr lang="en-US" alt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function </a:t>
            </a:r>
            <a:r>
              <a:rPr lang="en-US" altLang="en-US" sz="2400" kern="1200" dirty="0">
                <a:solidFill>
                  <a:srgbClr val="000000"/>
                </a:solidFill>
                <a:latin typeface="Consolas" panose="020B0609020204030204" pitchFamily="49" charset="0"/>
                <a:ea typeface="+mn-ea"/>
                <a:cs typeface="+mn-cs"/>
              </a:rPr>
              <a:t>rand</a:t>
            </a:r>
            <a:r>
              <a:rPr lang="en-US" altLang="en-US" sz="2400" kern="1200" dirty="0">
                <a:solidFill>
                  <a:srgbClr val="000000"/>
                </a:solidFill>
                <a:latin typeface="Arial (Body)"/>
                <a:ea typeface="+mn-ea"/>
                <a:cs typeface="+mn-cs"/>
              </a:rPr>
              <a:t> generates an unsigned integer between 0 and </a:t>
            </a:r>
            <a:r>
              <a:rPr lang="en-US" altLang="en-US" sz="2400" kern="1200" dirty="0">
                <a:solidFill>
                  <a:srgbClr val="000000"/>
                </a:solidFill>
                <a:latin typeface="Consolas" panose="020B0609020204030204" pitchFamily="49" charset="0"/>
                <a:ea typeface="+mn-ea"/>
                <a:cs typeface="+mn-cs"/>
              </a:rPr>
              <a:t>RAND_MAX</a:t>
            </a:r>
            <a:r>
              <a:rPr lang="en-US" altLang="en-US" sz="2400" kern="1200" dirty="0">
                <a:solidFill>
                  <a:srgbClr val="000000"/>
                </a:solidFill>
                <a:latin typeface="Arial (Body)"/>
                <a:ea typeface="+mn-ea"/>
                <a:cs typeface="+mn-cs"/>
              </a:rPr>
              <a:t> (a symbolic constant defined in the </a:t>
            </a:r>
            <a:r>
              <a:rPr lang="en-US" altLang="en-US" sz="2400" kern="1200" dirty="0">
                <a:solidFill>
                  <a:srgbClr val="000000"/>
                </a:solidFill>
                <a:latin typeface="Consolas" panose="020B0609020204030204" pitchFamily="49" charset="0"/>
                <a:ea typeface="+mn-ea"/>
                <a:cs typeface="+mn-cs"/>
              </a:rPr>
              <a:t>&lt;cstdlib&gt;</a:t>
            </a:r>
            <a:r>
              <a:rPr lang="en-US" altLang="en-US" sz="2400" kern="1200" dirty="0">
                <a:solidFill>
                  <a:srgbClr val="000000"/>
                </a:solidFill>
                <a:latin typeface="Arial (Body)"/>
                <a:ea typeface="+mn-ea"/>
                <a:cs typeface="+mn-cs"/>
              </a:rPr>
              <a:t> header file).</a:t>
            </a:r>
          </a:p>
        </p:txBody>
      </p:sp>
    </p:spTree>
    <p:extLst>
      <p:ext uri="{BB962C8B-B14F-4D97-AF65-F5344CB8AC3E}">
        <p14:creationId xmlns:p14="http://schemas.microsoft.com/office/powerpoint/2010/main" val="8652763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350"/>
            <a:ext cx="8458200" cy="646300"/>
          </a:xfrm>
        </p:spPr>
        <p:txBody>
          <a:bodyPr wrap="square" tIns="91425">
            <a:spAutoFit/>
          </a:bodyPr>
          <a:lstStyle/>
          <a:p>
            <a:pPr lvl="0">
              <a:spcBef>
                <a:spcPct val="0"/>
              </a:spcBef>
              <a:buClrTx/>
              <a:defRPr/>
            </a:pPr>
            <a:r>
              <a:rPr lang="en-US" sz="3000" kern="1200" dirty="0" smtClean="0">
                <a:latin typeface="Times New Roman" panose="02020603050405020304" pitchFamily="18" charset="0"/>
                <a:ea typeface="+mj-ea"/>
                <a:cs typeface="+mj-cs"/>
              </a:rPr>
              <a:t>6.7 Case Study: Random Number Generation </a:t>
            </a:r>
            <a:r>
              <a:rPr lang="en-US" sz="2000" b="0" kern="1200" dirty="0" smtClean="0">
                <a:latin typeface="Times New Roman" panose="02020603050405020304" pitchFamily="18" charset="0"/>
                <a:ea typeface="+mj-ea"/>
                <a:cs typeface="+mj-cs"/>
              </a:rPr>
              <a:t>(2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value of </a:t>
            </a:r>
            <a:r>
              <a:rPr lang="en-US" altLang="en-US" sz="2400" kern="1200" dirty="0">
                <a:solidFill>
                  <a:srgbClr val="000000"/>
                </a:solidFill>
                <a:latin typeface="Consolas" panose="020B0609020204030204" pitchFamily="49" charset="0"/>
                <a:ea typeface="+mn-ea"/>
                <a:cs typeface="+mn-cs"/>
              </a:rPr>
              <a:t>RAND_MAX</a:t>
            </a:r>
            <a:r>
              <a:rPr lang="en-US" altLang="en-US" sz="2400" kern="1200" dirty="0">
                <a:solidFill>
                  <a:srgbClr val="000000"/>
                </a:solidFill>
                <a:latin typeface="Arial (Body)"/>
                <a:ea typeface="+mn-ea"/>
                <a:cs typeface="+mn-cs"/>
              </a:rPr>
              <a:t> must be at least 32767—the maximum positive value for a two-byte (16-bit) integer.</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For </a:t>
            </a:r>
            <a:r>
              <a:rPr lang="en-US" altLang="en-US" sz="2400" kern="1200" dirty="0" smtClean="0">
                <a:solidFill>
                  <a:srgbClr val="000000"/>
                </a:solidFill>
                <a:latin typeface="Arial (Body)"/>
                <a:ea typeface="+mn-ea"/>
                <a:cs typeface="+mn-cs"/>
              </a:rPr>
              <a:t>G</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N</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U C</a:t>
            </a:r>
            <a:r>
              <a:rPr lang="en-US" altLang="en-US" sz="2400" kern="1200" dirty="0">
                <a:solidFill>
                  <a:srgbClr val="000000"/>
                </a:solidFill>
                <a:latin typeface="Arial (Body)"/>
                <a:ea typeface="+mn-ea"/>
                <a:cs typeface="+mn-cs"/>
              </a:rPr>
              <a:t>++, the value of </a:t>
            </a:r>
            <a:r>
              <a:rPr lang="en-US" altLang="en-US" sz="2400" kern="1200" dirty="0">
                <a:solidFill>
                  <a:srgbClr val="000000"/>
                </a:solidFill>
                <a:latin typeface="Consolas" panose="020B0609020204030204" pitchFamily="49" charset="0"/>
                <a:ea typeface="+mn-ea"/>
                <a:cs typeface="+mn-cs"/>
              </a:rPr>
              <a:t>RAND_MAX</a:t>
            </a:r>
            <a:r>
              <a:rPr lang="en-US" altLang="en-US" sz="2400" kern="1200" dirty="0">
                <a:solidFill>
                  <a:srgbClr val="000000"/>
                </a:solidFill>
                <a:latin typeface="Arial (Body)"/>
                <a:ea typeface="+mn-ea"/>
                <a:cs typeface="+mn-cs"/>
              </a:rPr>
              <a:t> is 2147483647; for Visual Studio, the value of </a:t>
            </a:r>
            <a:r>
              <a:rPr lang="en-US" altLang="en-US" sz="2400" kern="1200" dirty="0">
                <a:solidFill>
                  <a:srgbClr val="000000"/>
                </a:solidFill>
                <a:latin typeface="Consolas" panose="020B0609020204030204" pitchFamily="49" charset="0"/>
                <a:ea typeface="+mn-ea"/>
                <a:cs typeface="+mn-cs"/>
              </a:rPr>
              <a:t>RAND_MAX</a:t>
            </a:r>
            <a:r>
              <a:rPr lang="en-US" altLang="en-US" sz="2400" kern="1200" dirty="0">
                <a:solidFill>
                  <a:srgbClr val="000000"/>
                </a:solidFill>
                <a:latin typeface="Arial (Body)"/>
                <a:ea typeface="+mn-ea"/>
                <a:cs typeface="+mn-cs"/>
              </a:rPr>
              <a:t> is 32767.</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If </a:t>
            </a:r>
            <a:r>
              <a:rPr lang="en-US" altLang="en-US" sz="2400" kern="1200" dirty="0">
                <a:solidFill>
                  <a:srgbClr val="000000"/>
                </a:solidFill>
                <a:latin typeface="Consolas" panose="020B0609020204030204" pitchFamily="49" charset="0"/>
                <a:ea typeface="+mn-ea"/>
                <a:cs typeface="+mn-cs"/>
              </a:rPr>
              <a:t>rand</a:t>
            </a:r>
            <a:r>
              <a:rPr lang="en-US" altLang="en-US" sz="2400" kern="1200" dirty="0">
                <a:solidFill>
                  <a:srgbClr val="000000"/>
                </a:solidFill>
                <a:latin typeface="Arial (Body)"/>
                <a:ea typeface="+mn-ea"/>
                <a:cs typeface="+mn-cs"/>
              </a:rPr>
              <a:t> truly produces integers at random, every number between 0 and </a:t>
            </a:r>
            <a:r>
              <a:rPr lang="en-US" altLang="en-US" sz="2400" kern="1200" dirty="0">
                <a:solidFill>
                  <a:srgbClr val="000000"/>
                </a:solidFill>
                <a:latin typeface="Consolas" panose="020B0609020204030204" pitchFamily="49" charset="0"/>
                <a:ea typeface="+mn-ea"/>
                <a:cs typeface="+mn-cs"/>
              </a:rPr>
              <a:t>RAND_MAX</a:t>
            </a:r>
            <a:r>
              <a:rPr lang="en-US" altLang="en-US" sz="2400" kern="1200" dirty="0">
                <a:solidFill>
                  <a:srgbClr val="000000"/>
                </a:solidFill>
                <a:latin typeface="Arial (Body)"/>
                <a:ea typeface="+mn-ea"/>
                <a:cs typeface="+mn-cs"/>
              </a:rPr>
              <a:t> has an equal </a:t>
            </a:r>
            <a:r>
              <a:rPr lang="en-US" altLang="en-US" sz="2400" b="1" kern="1200" dirty="0">
                <a:solidFill>
                  <a:srgbClr val="000000"/>
                </a:solidFill>
                <a:latin typeface="Arial (Body)"/>
                <a:ea typeface="+mn-ea"/>
                <a:cs typeface="+mn-cs"/>
              </a:rPr>
              <a:t>chance </a:t>
            </a:r>
            <a:r>
              <a:rPr lang="en-US" altLang="en-US" sz="2400" kern="1200" dirty="0">
                <a:solidFill>
                  <a:srgbClr val="000000"/>
                </a:solidFill>
                <a:latin typeface="Arial (Body)"/>
                <a:ea typeface="+mn-ea"/>
                <a:cs typeface="+mn-cs"/>
              </a:rPr>
              <a:t>(or probability) of being chosen each time </a:t>
            </a:r>
            <a:r>
              <a:rPr lang="en-US" altLang="en-US" sz="2400" kern="1200" dirty="0">
                <a:solidFill>
                  <a:srgbClr val="000000"/>
                </a:solidFill>
                <a:latin typeface="Consolas" panose="020B0609020204030204" pitchFamily="49" charset="0"/>
                <a:ea typeface="+mn-ea"/>
                <a:cs typeface="+mn-cs"/>
              </a:rPr>
              <a:t>rand</a:t>
            </a:r>
            <a:r>
              <a:rPr lang="en-US" altLang="en-US" sz="2400" kern="1200" dirty="0">
                <a:solidFill>
                  <a:srgbClr val="000000"/>
                </a:solidFill>
                <a:latin typeface="Arial (Body)"/>
                <a:ea typeface="+mn-ea"/>
                <a:cs typeface="+mn-cs"/>
              </a:rPr>
              <a:t> is called.</a:t>
            </a:r>
          </a:p>
        </p:txBody>
      </p:sp>
    </p:spTree>
    <p:extLst>
      <p:ext uri="{BB962C8B-B14F-4D97-AF65-F5344CB8AC3E}">
        <p14:creationId xmlns:p14="http://schemas.microsoft.com/office/powerpoint/2010/main" val="26917144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6.7.1 Rolling a Six-Sided Die</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The function prototype for the </a:t>
            </a:r>
            <a:r>
              <a:rPr lang="en-US" sz="2400" kern="1200" dirty="0">
                <a:solidFill>
                  <a:srgbClr val="000000"/>
                </a:solidFill>
                <a:latin typeface="Consolas" panose="020B0609020204030204" pitchFamily="49" charset="0"/>
                <a:ea typeface="+mn-ea"/>
                <a:cs typeface="+mn-cs"/>
              </a:rPr>
              <a:t>rand</a:t>
            </a:r>
            <a:r>
              <a:rPr lang="en-US" sz="2400" kern="1200" dirty="0">
                <a:solidFill>
                  <a:srgbClr val="000000"/>
                </a:solidFill>
                <a:latin typeface="Arial (Body)"/>
                <a:ea typeface="+mn-ea"/>
                <a:cs typeface="+mn-cs"/>
              </a:rPr>
              <a:t> function is in </a:t>
            </a:r>
            <a:r>
              <a:rPr lang="en-US" sz="2400" kern="1200" dirty="0">
                <a:solidFill>
                  <a:srgbClr val="000000"/>
                </a:solidFill>
                <a:latin typeface="Consolas" panose="020B0609020204030204" pitchFamily="49" charset="0"/>
                <a:ea typeface="+mn-ea"/>
                <a:cs typeface="+mn-cs"/>
              </a:rPr>
              <a:t>&lt;cstdlib&gt;</a:t>
            </a:r>
            <a:r>
              <a:rPr 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defRPr/>
            </a:pPr>
            <a:r>
              <a:rPr lang="en-US" sz="2400" kern="1200" dirty="0" smtClean="0">
                <a:solidFill>
                  <a:srgbClr val="000000"/>
                </a:solidFill>
                <a:latin typeface="Arial (Body)"/>
                <a:ea typeface="+mn-ea"/>
                <a:cs typeface="+mn-cs"/>
              </a:rPr>
              <a:t>To produce integers in the range 0 to 5, we use the modulus operator </a:t>
            </a:r>
            <a:r>
              <a:rPr lang="en-US" sz="2400" kern="1200" dirty="0" smtClean="0">
                <a:solidFill>
                  <a:srgbClr val="000000"/>
                </a:solidFill>
                <a:latin typeface="Consolas" panose="020B0609020204030204" pitchFamily="49" charset="0"/>
                <a:ea typeface="+mn-ea"/>
                <a:cs typeface="+mn-cs"/>
              </a:rPr>
              <a:t>(%)</a:t>
            </a:r>
            <a:r>
              <a:rPr lang="en-US" sz="2400" kern="1200" dirty="0" smtClean="0">
                <a:solidFill>
                  <a:srgbClr val="000000"/>
                </a:solidFill>
                <a:latin typeface="Arial (Body)"/>
                <a:ea typeface="+mn-ea"/>
                <a:cs typeface="+mn-cs"/>
              </a:rPr>
              <a:t> with </a:t>
            </a:r>
            <a:r>
              <a:rPr lang="en-US" sz="2400" kern="1200" dirty="0" smtClean="0">
                <a:solidFill>
                  <a:srgbClr val="000000"/>
                </a:solidFill>
                <a:latin typeface="Consolas" panose="020B0609020204030204" pitchFamily="49" charset="0"/>
                <a:ea typeface="+mn-ea"/>
                <a:cs typeface="+mn-cs"/>
              </a:rPr>
              <a:t>rand</a:t>
            </a:r>
            <a:r>
              <a:rPr lang="en-US" sz="2400" kern="1200" dirty="0" smtClean="0">
                <a:solidFill>
                  <a:srgbClr val="000000"/>
                </a:solidFill>
                <a:latin typeface="Arial (Body)"/>
                <a:ea typeface="+mn-ea"/>
                <a:cs typeface="+mn-cs"/>
              </a:rPr>
              <a:t>:</a:t>
            </a:r>
          </a:p>
          <a:p>
            <a:pPr lvl="2" fontAlgn="base">
              <a:spcAft>
                <a:spcPct val="0"/>
              </a:spcAft>
              <a:defRPr/>
            </a:pPr>
            <a:r>
              <a:rPr lang="en-US" sz="2400" kern="1200" dirty="0" smtClean="0">
                <a:solidFill>
                  <a:srgbClr val="000000"/>
                </a:solidFill>
                <a:latin typeface="Consolas" panose="020B0609020204030204" pitchFamily="49" charset="0"/>
                <a:ea typeface="+mn-ea"/>
                <a:cs typeface="+mn-cs"/>
              </a:rPr>
              <a:t>rand</a:t>
            </a:r>
            <a:r>
              <a:rPr lang="en-US" sz="2400" kern="1200" dirty="0">
                <a:solidFill>
                  <a:srgbClr val="000000"/>
                </a:solidFill>
                <a:latin typeface="Consolas" panose="020B0609020204030204" pitchFamily="49" charset="0"/>
                <a:ea typeface="+mn-ea"/>
                <a:cs typeface="+mn-cs"/>
              </a:rPr>
              <a:t>() % </a:t>
            </a:r>
            <a:r>
              <a:rPr lang="en-US" sz="2400" b="1" kern="1200" dirty="0">
                <a:solidFill>
                  <a:srgbClr val="000000"/>
                </a:solidFill>
                <a:latin typeface="Consolas" panose="020B0609020204030204" pitchFamily="49" charset="0"/>
                <a:ea typeface="+mn-ea"/>
                <a:cs typeface="+mn-cs"/>
              </a:rPr>
              <a:t>6</a:t>
            </a:r>
          </a:p>
          <a:p>
            <a:pPr marL="741553" lvl="1" indent="-284353" fontAlgn="base">
              <a:spcAft>
                <a:spcPct val="0"/>
              </a:spcAft>
              <a:buFont typeface="Arial" panose="020B0604020202020204" pitchFamily="34" charset="0"/>
              <a:buChar char="–"/>
              <a:defRPr/>
            </a:pPr>
            <a:r>
              <a:rPr lang="en-US" sz="2400" kern="1200" dirty="0">
                <a:solidFill>
                  <a:srgbClr val="000000"/>
                </a:solidFill>
                <a:latin typeface="Arial (Body)"/>
                <a:ea typeface="+mn-ea"/>
                <a:cs typeface="+mn-cs"/>
              </a:rPr>
              <a:t>This is called </a:t>
            </a:r>
            <a:r>
              <a:rPr lang="en-US" sz="2400" b="1" kern="1200" dirty="0">
                <a:solidFill>
                  <a:srgbClr val="000000"/>
                </a:solidFill>
                <a:latin typeface="Arial (Body)"/>
                <a:ea typeface="+mn-ea"/>
                <a:cs typeface="+mn-cs"/>
              </a:rPr>
              <a:t>scaling</a:t>
            </a:r>
            <a:r>
              <a:rPr lang="en-US" sz="2400" kern="1200" dirty="0">
                <a:solidFill>
                  <a:srgbClr val="000000"/>
                </a:solidFill>
                <a:latin typeface="Arial (Body)"/>
                <a:ea typeface="+mn-ea"/>
                <a:cs typeface="+mn-cs"/>
              </a:rPr>
              <a:t>.</a:t>
            </a:r>
          </a:p>
          <a:p>
            <a:pPr marL="741553" lvl="1" indent="-284353" fontAlgn="base">
              <a:spcAft>
                <a:spcPct val="0"/>
              </a:spcAft>
              <a:buFont typeface="Arial" panose="020B0604020202020204" pitchFamily="34" charset="0"/>
              <a:buChar char="–"/>
              <a:defRPr/>
            </a:pPr>
            <a:r>
              <a:rPr lang="en-US" sz="2400" kern="1200" dirty="0">
                <a:solidFill>
                  <a:srgbClr val="000000"/>
                </a:solidFill>
                <a:latin typeface="Arial (Body)"/>
                <a:ea typeface="+mn-ea"/>
                <a:cs typeface="+mn-cs"/>
              </a:rPr>
              <a:t>The number 6 is called the </a:t>
            </a:r>
            <a:r>
              <a:rPr lang="en-US" sz="2400" b="1" kern="1200" dirty="0">
                <a:solidFill>
                  <a:srgbClr val="000000"/>
                </a:solidFill>
                <a:latin typeface="Arial (Body)"/>
                <a:ea typeface="+mn-ea"/>
                <a:cs typeface="+mn-cs"/>
              </a:rPr>
              <a:t>scaling factor</a:t>
            </a:r>
            <a:r>
              <a:rPr lang="en-US" sz="2400" kern="1200" dirty="0">
                <a:solidFill>
                  <a:srgbClr val="000000"/>
                </a:solidFill>
                <a:latin typeface="Arial (Body)"/>
                <a:ea typeface="+mn-ea"/>
                <a:cs typeface="+mn-cs"/>
              </a:rPr>
              <a:t>. Six values are produced.</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We can </a:t>
            </a:r>
            <a:r>
              <a:rPr lang="en-US" sz="2400" b="1" kern="1200" dirty="0">
                <a:solidFill>
                  <a:srgbClr val="000000"/>
                </a:solidFill>
                <a:latin typeface="Arial (Body)"/>
                <a:ea typeface="+mn-ea"/>
                <a:cs typeface="+mn-cs"/>
              </a:rPr>
              <a:t>shift</a:t>
            </a:r>
            <a:r>
              <a:rPr lang="en-US" sz="2400" kern="1200" dirty="0">
                <a:solidFill>
                  <a:srgbClr val="000000"/>
                </a:solidFill>
                <a:latin typeface="Arial (Body)"/>
                <a:ea typeface="+mn-ea"/>
                <a:cs typeface="+mn-cs"/>
              </a:rPr>
              <a:t> the range of numbers produced by adding a value.</a:t>
            </a:r>
          </a:p>
        </p:txBody>
      </p:sp>
    </p:spTree>
    <p:extLst>
      <p:ext uri="{BB962C8B-B14F-4D97-AF65-F5344CB8AC3E}">
        <p14:creationId xmlns:p14="http://schemas.microsoft.com/office/powerpoint/2010/main" val="33159820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8351520" cy="1066799"/>
          </a:xfrm>
        </p:spPr>
        <p:txBody>
          <a:bodyPr anchor="b"/>
          <a:lstStyle/>
          <a:p>
            <a:r>
              <a:rPr lang="en-US" sz="3200" dirty="0"/>
              <a:t>Figure </a:t>
            </a:r>
            <a:r>
              <a:rPr lang="en-US" sz="3200" dirty="0" smtClean="0"/>
              <a:t>6.6 </a:t>
            </a:r>
            <a:r>
              <a:rPr lang="en-US" sz="3200" dirty="0"/>
              <a:t>Shifted, Scaled </a:t>
            </a:r>
            <a:r>
              <a:rPr lang="en-US" sz="3200" dirty="0">
                <a:latin typeface="Consolas" panose="020B0609020204030204" pitchFamily="49" charset="0"/>
              </a:rPr>
              <a:t>Integers</a:t>
            </a:r>
            <a:r>
              <a:rPr lang="en-US" sz="3200" dirty="0"/>
              <a:t> Produced by </a:t>
            </a:r>
            <a:r>
              <a:rPr lang="en-US" sz="3200" dirty="0" smtClean="0">
                <a:latin typeface="Consolas" panose="020B0609020204030204" pitchFamily="49" charset="0"/>
              </a:rPr>
              <a:t>1 + rand</a:t>
            </a:r>
            <a:r>
              <a:rPr lang="en-US" sz="3200" dirty="0">
                <a:latin typeface="Consolas" panose="020B0609020204030204" pitchFamily="49" charset="0"/>
              </a:rPr>
              <a:t>() % 6</a:t>
            </a:r>
          </a:p>
        </p:txBody>
      </p:sp>
      <p:pic>
        <p:nvPicPr>
          <p:cNvPr id="6" name="Picture 5" descr="Computer code has 19 lines. The lines read as follows. Line 1. forward slash forward slash Fig period 6 period 6 colon fig06 underscore 06 period c p p. Line 2. forward slash forward slash Shifted comma scaled integers produced by 1 plus rand left parenthesis right parenthesis percent sign 6 period. Line 3. hash include left angle bracket i o stream right angle bracket. Line 4. hash include left angle bracket i o m a n i p right angle bracket. Line 5. hash include left angle bracket c s t d l i b right angle bracket forward slash forward slash contains function prototype for rand. Line 6. using namespace s t d semicolon. Line 7. blank. Line 8. i n t main left parenthesis right parenthesis left brace. Line 9, indented once. forward slash forward slash loop 20 times. Line 10, indented once. for left parenthesis unsigned i n t counter left brace 1 right brace semicolon counter left angle bracket equals 20 semicolon plus plus counter right parenthesis left brace. Line 11, indented twice. forward slash forward slash pick random number from 1 to 6 and output it. Line 12, indented twice. c out left angle bracket left angle bracket set w left parenthesis 10 right parenthesis left angle bracket left angle bracket left parenthesis 1 plus rand left parenthesis right parenthesis percent sign 6 right parenthesis semicolon. Line 13. blank. Line 14, indented twice. forward slash forward slash if counter is divisible by 5 comma start a new line of output. Line 15, indented twice. if left parenthesis counter percent sign 5 equals equals 0 right parenthesis left brace. Line 16, indented 3 times. c out left angle bracket left angle bracket end l semicolon. Line 17, indented twice. right brace. Line 18, indented once. right brace. Line 19. right brace. The computer code output is in 5 columns. The column entries are as follows. Column 1. 6, 5, 6, and 6. Column 2. 6, 1, 6, and 2. Column 3. 5, 1, 2, and 3. Column 4. 5, 5, 4, and 4. Column 5. 6, 3, 2, and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682" y="1693326"/>
            <a:ext cx="6676555" cy="4511489"/>
          </a:xfrm>
          <a:prstGeom prst="rect">
            <a:avLst/>
          </a:prstGeom>
        </p:spPr>
      </p:pic>
    </p:spTree>
    <p:extLst>
      <p:ext uri="{BB962C8B-B14F-4D97-AF65-F5344CB8AC3E}">
        <p14:creationId xmlns:p14="http://schemas.microsoft.com/office/powerpoint/2010/main" val="16853716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6.7.2 Rolling a Six-Sided Die 60,000,000 Times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223655"/>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To show that the numbers produced by </a:t>
            </a:r>
            <a:r>
              <a:rPr lang="en-US" altLang="en-US" sz="2400" kern="1200" dirty="0">
                <a:solidFill>
                  <a:srgbClr val="000000"/>
                </a:solidFill>
                <a:latin typeface="Consolas" panose="020B0609020204030204" pitchFamily="49" charset="0"/>
                <a:ea typeface="+mn-ea"/>
                <a:cs typeface="+mn-cs"/>
              </a:rPr>
              <a:t>rand</a:t>
            </a:r>
            <a:r>
              <a:rPr lang="en-US" altLang="en-US" sz="2400" kern="1200" dirty="0">
                <a:solidFill>
                  <a:srgbClr val="000000"/>
                </a:solidFill>
                <a:latin typeface="Arial (Body)"/>
                <a:ea typeface="+mn-ea"/>
                <a:cs typeface="+mn-cs"/>
              </a:rPr>
              <a:t> occur with approximately equal likelihood,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6.7 simulates 60,000,000 rolls of a </a:t>
            </a:r>
            <a:r>
              <a:rPr lang="en-US" altLang="en-US" sz="2400" kern="1200" dirty="0" smtClean="0">
                <a:solidFill>
                  <a:srgbClr val="000000"/>
                </a:solidFill>
                <a:latin typeface="Arial (Body)"/>
                <a:ea typeface="+mn-ea"/>
                <a:cs typeface="+mn-cs"/>
              </a:rPr>
              <a:t>die.</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Each integer in the range 1 to 6 should appear approximately 10ccccc,000,000 </a:t>
            </a:r>
            <a:r>
              <a:rPr lang="en-US" altLang="en-US" sz="2400" kern="1200" dirty="0" smtClean="0">
                <a:solidFill>
                  <a:srgbClr val="000000"/>
                </a:solidFill>
                <a:latin typeface="Arial (Body)"/>
                <a:ea typeface="+mn-ea"/>
                <a:cs typeface="+mn-cs"/>
              </a:rPr>
              <a:t>times.</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3820743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8503920" cy="1066799"/>
          </a:xfrm>
        </p:spPr>
        <p:txBody>
          <a:bodyPr anchor="b"/>
          <a:lstStyle/>
          <a:p>
            <a:r>
              <a:rPr lang="en-US" dirty="0"/>
              <a:t>Figure </a:t>
            </a:r>
            <a:r>
              <a:rPr lang="en-US" dirty="0" smtClean="0"/>
              <a:t>6.7 </a:t>
            </a:r>
            <a:r>
              <a:rPr lang="en-US" dirty="0"/>
              <a:t>Rolling a Six-Sided Die 60,000,000 </a:t>
            </a:r>
            <a:r>
              <a:rPr lang="en-US" dirty="0" smtClean="0"/>
              <a:t>Times </a:t>
            </a:r>
            <a:r>
              <a:rPr lang="en-US" sz="2000" b="0" dirty="0" smtClean="0"/>
              <a:t>(1 of 3)</a:t>
            </a:r>
            <a:endParaRPr lang="en-US" sz="2000" b="0" dirty="0"/>
          </a:p>
        </p:txBody>
      </p:sp>
      <p:pic>
        <p:nvPicPr>
          <p:cNvPr id="6" name="Picture 5" descr="Computer code. The code has 53 lines. The lines read as follows. Line 1. forward slash forward slash Fig period 6 period 7 colon fig06 underscore 07 period c p p. Line 2. forward slash forward slash Rolling a six sided die 60,000,000 times period. Line 3. hash include left angle bracket i o stream right angle bracket. Line 4. hash include left angle bracket i o m a n i p right angle bracket. Line 5. hash include left angle bracket c s t d l i b right angle bracket forward slash forward slash contains function prototype for rand. Line 6. using namespace s t d semicolon. Line 7. blank. Line 8. i n t main left parenthesis right parenthesis left brace. Line 9, indented once. unsigned i n t frequency 1 left brace 0 right brace semicolon forward slash forward slash count of 1s rolled. Line 10, indented once. unsigned i n t frequency 2 left brace 0 right brace semicolon forward slash forward slash count of 2s rolled. Line 11, indented once. unsigned i n t frequency3 left brace 0 right brace semicolon forward slash forward slash count of 3s rolled. Line 12, indented once. unsigned i n t frequency 4 left brace 0 right brace semicolon forward slash forward slash count of 4s rolled. Line 13, indented once. unsigned i n t frequency 5 left brace 0 right brace semicolon forward slash forward slash count of 5s rolled. Line 14, indented once. unsigned i n t frequency 6 left brace 0 right brace semicolon forward slash forward slash count of 6s rolled. Line 15, indented once. i n t face semicolon forward slash forward slash stores each roll of the die. Line 16. blank. Line 17, indented once. forward slash forward slash summarize results of 60 comma 000 comma 000 rolls of a die. Line 18, indented once. for left parenthesis unsigned i n t roll left brace 1 right brace semicolon roll left angle bracket equals 60000000 semicolon plus plus roll right parenthesis left brace. Line 19, indented twice. face equals 1 plus rand left parenthesis right parenthesis percent sign 6 semicolon forward slash forward slash random number from 1 to 6. Line 20. blank."/>
          <p:cNvPicPr>
            <a:picLocks noChangeAspect="1"/>
          </p:cNvPicPr>
          <p:nvPr/>
        </p:nvPicPr>
        <p:blipFill rotWithShape="1">
          <a:blip r:embed="rId2">
            <a:extLst>
              <a:ext uri="{28A0092B-C50C-407E-A947-70E740481C1C}">
                <a14:useLocalDpi xmlns:a14="http://schemas.microsoft.com/office/drawing/2010/main" val="0"/>
              </a:ext>
            </a:extLst>
          </a:blip>
          <a:srcRect r="9926"/>
          <a:stretch/>
        </p:blipFill>
        <p:spPr>
          <a:xfrm>
            <a:off x="1124669" y="1611180"/>
            <a:ext cx="7168981" cy="4325252"/>
          </a:xfrm>
          <a:prstGeom prst="rect">
            <a:avLst/>
          </a:prstGeom>
        </p:spPr>
      </p:pic>
    </p:spTree>
    <p:extLst>
      <p:ext uri="{BB962C8B-B14F-4D97-AF65-F5344CB8AC3E}">
        <p14:creationId xmlns:p14="http://schemas.microsoft.com/office/powerpoint/2010/main" val="17567305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8488680" cy="1066799"/>
          </a:xfrm>
        </p:spPr>
        <p:txBody>
          <a:bodyPr anchor="b"/>
          <a:lstStyle/>
          <a:p>
            <a:r>
              <a:rPr lang="en-US" dirty="0"/>
              <a:t>Figure </a:t>
            </a:r>
            <a:r>
              <a:rPr lang="en-US" dirty="0" smtClean="0"/>
              <a:t>6.7 </a:t>
            </a:r>
            <a:r>
              <a:rPr lang="en-US" dirty="0"/>
              <a:t>Rolling a Six-Sided Die 60,000,000 </a:t>
            </a:r>
            <a:r>
              <a:rPr lang="en-US" dirty="0" smtClean="0"/>
              <a:t>Times </a:t>
            </a:r>
            <a:r>
              <a:rPr lang="en-US" sz="2000" b="0" dirty="0" smtClean="0"/>
              <a:t>(2 </a:t>
            </a:r>
            <a:r>
              <a:rPr lang="en-US" sz="2000" b="0" dirty="0"/>
              <a:t>of 3)</a:t>
            </a:r>
            <a:endParaRPr lang="en-US" dirty="0"/>
          </a:p>
        </p:txBody>
      </p:sp>
      <p:pic>
        <p:nvPicPr>
          <p:cNvPr id="6" name="Picture 5" descr="The code continues. Line 21, indented twice. forward slash forward slash determine roll value 1 hyphen 6 and increment appropriate counter. Line 22, indented twice. switch left parenthesis face right parenthesis left brace. Line 23, indented 3 times. case 1 colon. Line 24, indented 4 times. plus plus frequency1 semicolon forward slash forward slash increment the 1s counter. Line 25, indented 4 times. break semicolon. Line 26, indented 3 times. case 2 colon. Line 27, indented 4 times. plus plus frequency2 semicolon forward slash forward slash increment the 2s counter. Line 28, indented 4 times. break semicolon. Line 29, indented 3 times. case 3 colon. Line 30, indented 4 times. plus plus frequency3 semicolon forward slash forward slash increment the 3s counter. Line 31, indented 4 times. break semicolon. Line 32, indented 3 times. case 4 colon. Line 33, indented 4 times. plus plus frequency4 semicolon forward slash forward slash increment the 4s counter. Line 34, indented 4 times. break semicolon. Line 35, indented 3 times. case 5 colon. Line 36, indented 4 times. plus plus frequency5 semicolon forward slash forward slash increment the 5s counter. Line 37, indented 4 times. break semicolon. Line 38, indented 3 times. case 6 colon. Line 39, indented 4 times. plus plus frequency6 semicolon forward slash forward slash increment the 6s counter. Line 40, indented 4 times. break semicolon. Line 41, indented 3 times. default colon forward slash forward slash invalid value. Line 42, indented 4 times. c out left angle bracket left angle bracket double quote Program should never get here exclamation point double quote semicolon. Line 43, indented twice. right brace. Line 44, indented once.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636" y="1602065"/>
            <a:ext cx="6843807" cy="4473019"/>
          </a:xfrm>
          <a:prstGeom prst="rect">
            <a:avLst/>
          </a:prstGeom>
        </p:spPr>
      </p:pic>
    </p:spTree>
    <p:extLst>
      <p:ext uri="{BB962C8B-B14F-4D97-AF65-F5344CB8AC3E}">
        <p14:creationId xmlns:p14="http://schemas.microsoft.com/office/powerpoint/2010/main" val="23987096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8549640" cy="1066799"/>
          </a:xfrm>
        </p:spPr>
        <p:txBody>
          <a:bodyPr anchor="b"/>
          <a:lstStyle/>
          <a:p>
            <a:r>
              <a:rPr lang="en-US" dirty="0"/>
              <a:t>Figure </a:t>
            </a:r>
            <a:r>
              <a:rPr lang="en-US" dirty="0" smtClean="0"/>
              <a:t>6.7 </a:t>
            </a:r>
            <a:r>
              <a:rPr lang="en-US" dirty="0"/>
              <a:t>Rolling a Six-Sided Die 60,000,000 </a:t>
            </a:r>
            <a:r>
              <a:rPr lang="en-US" dirty="0" smtClean="0"/>
              <a:t>Times </a:t>
            </a:r>
            <a:r>
              <a:rPr lang="en-US" sz="2000" b="0" dirty="0" smtClean="0"/>
              <a:t>(3 </a:t>
            </a:r>
            <a:r>
              <a:rPr lang="en-US" sz="2000" b="0" dirty="0"/>
              <a:t>of 3)</a:t>
            </a:r>
            <a:endParaRPr lang="en-US" dirty="0"/>
          </a:p>
        </p:txBody>
      </p:sp>
      <p:pic>
        <p:nvPicPr>
          <p:cNvPr id="6" name="Picture 5" descr="The code continues. Line 45. blank. Line 46, indented once. c out left angle bracket left angle bracket double quote Face double quote left angle bracket left angle bracket set w left parenthesis 13 right parenthesis left angle bracket left angle bracket double quote Frequency double quote left angle bracket left angle bracket end l semicolon forward slash forward slash output headers. Line 47, indented once. c out left angle bracket left angle bracket double quote 1 double quote left angle bracket left angle bracket set w left parenthesis 13 right parenthesis left angle bracket left angle bracket frequency 1. Line 48, indented twice. left angle bracket left angle bracket double quote back slash n 2 double quote left angle bracket left angle bracket set w left parenthesis 13 right parenthesis left angle bracket left angle bracket frequency2. Line 49, indented twice. left angle bracket left angle bracket double quote back slash n 3 double quote left angle bracket left angle bracket set w left parenthesis 13 right parenthesis left angle bracket left angle bracket frequency3. Line 50, indented twice. left angle bracket left angle bracket double quote back slash n 4 double quote left angle bracket left angle bracket set w left parenthesis 13 right parenthesis left angle bracket left angle bracket frequency4. Line 51, indented twice. left angle bracket left angle bracket double quote back slash n 5 double quote left angle bracket left angle bracket set w left parenthesis 13 right parenthesis left angle bracket left angle bracket frequency 5. Line 52, indented twice. left angle bracket left angle bracket double quote back slash n 6 double quote left angle bracket left angle bracket set w left parenthesis 13 right parenthesis left angle bracket left angle bracket frequency6 left angle bracket left angle bracket end l semicolon. Line 53. right brace. The computer output is given in 6 rows of two columns with headings, Face and Frequency. The row entries are as follows. 1, 9999294. 2, 10002929. 3, 9995360. 4, 10000409. 5, 10005206. 6, 9996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626" y="1782757"/>
            <a:ext cx="7828788" cy="3894460"/>
          </a:xfrm>
          <a:prstGeom prst="rect">
            <a:avLst/>
          </a:prstGeom>
        </p:spPr>
      </p:pic>
    </p:spTree>
    <p:extLst>
      <p:ext uri="{BB962C8B-B14F-4D97-AF65-F5344CB8AC3E}">
        <p14:creationId xmlns:p14="http://schemas.microsoft.com/office/powerpoint/2010/main" val="19091624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(3 </a:t>
            </a:r>
            <a:r>
              <a:rPr lang="en-US" sz="2000" b="0" dirty="0"/>
              <a:t>of 4)</a:t>
            </a:r>
            <a:endParaRPr lang="en-US" dirty="0"/>
          </a:p>
        </p:txBody>
      </p:sp>
      <p:sp>
        <p:nvSpPr>
          <p:cNvPr id="3" name="Text Placeholder 2"/>
          <p:cNvSpPr>
            <a:spLocks noGrp="1"/>
          </p:cNvSpPr>
          <p:nvPr>
            <p:ph type="body" idx="1"/>
          </p:nvPr>
        </p:nvSpPr>
        <p:spPr/>
        <p:txBody>
          <a:bodyPr/>
          <a:lstStyle/>
          <a:p>
            <a:pPr marL="0" indent="0">
              <a:buNone/>
            </a:pPr>
            <a:r>
              <a:rPr lang="en-US" sz="2400" b="1" dirty="0">
                <a:solidFill>
                  <a:schemeClr val="tx2"/>
                </a:solidFill>
                <a:latin typeface="+mn-lt"/>
              </a:rPr>
              <a:t>6.8</a:t>
            </a:r>
            <a:r>
              <a:rPr lang="en-US" sz="2400" dirty="0">
                <a:latin typeface="+mn-lt"/>
              </a:rPr>
              <a:t> Case Study: Game of Chance; Introducing Scoped </a:t>
            </a:r>
            <a:r>
              <a:rPr lang="en-US" sz="2400" dirty="0">
                <a:latin typeface="Consolas" panose="020B0609020204030204" pitchFamily="49" charset="0"/>
              </a:rPr>
              <a:t>enums</a:t>
            </a:r>
          </a:p>
          <a:p>
            <a:pPr marL="0" indent="0">
              <a:buNone/>
            </a:pPr>
            <a:r>
              <a:rPr lang="en-US" sz="2400" b="1" dirty="0">
                <a:solidFill>
                  <a:schemeClr val="tx2"/>
                </a:solidFill>
                <a:latin typeface="+mn-lt"/>
              </a:rPr>
              <a:t>6.9</a:t>
            </a:r>
            <a:r>
              <a:rPr lang="en-US" sz="2400" dirty="0">
                <a:latin typeface="+mn-lt"/>
              </a:rPr>
              <a:t> C++11 Random Numbers</a:t>
            </a:r>
          </a:p>
          <a:p>
            <a:pPr marL="0" indent="0">
              <a:buNone/>
            </a:pPr>
            <a:r>
              <a:rPr lang="en-US" sz="2400" b="1" dirty="0">
                <a:solidFill>
                  <a:schemeClr val="tx2"/>
                </a:solidFill>
                <a:latin typeface="+mn-lt"/>
              </a:rPr>
              <a:t>6.10</a:t>
            </a:r>
            <a:r>
              <a:rPr lang="en-US" sz="2400" dirty="0">
                <a:latin typeface="+mn-lt"/>
              </a:rPr>
              <a:t> Scope Rules</a:t>
            </a:r>
          </a:p>
          <a:p>
            <a:pPr marL="0" indent="0">
              <a:buNone/>
            </a:pPr>
            <a:r>
              <a:rPr lang="en-US" sz="2400" b="1" dirty="0">
                <a:solidFill>
                  <a:schemeClr val="tx2"/>
                </a:solidFill>
                <a:latin typeface="+mn-lt"/>
              </a:rPr>
              <a:t>6.11</a:t>
            </a:r>
            <a:r>
              <a:rPr lang="en-US" sz="2400" dirty="0">
                <a:latin typeface="+mn-lt"/>
              </a:rPr>
              <a:t> Function-Call Stack and Activation Records</a:t>
            </a:r>
          </a:p>
          <a:p>
            <a:pPr marL="0" indent="0">
              <a:buNone/>
            </a:pPr>
            <a:r>
              <a:rPr lang="en-US" sz="2400" b="1" dirty="0">
                <a:solidFill>
                  <a:schemeClr val="tx2"/>
                </a:solidFill>
                <a:latin typeface="+mn-lt"/>
              </a:rPr>
              <a:t>6.12</a:t>
            </a:r>
            <a:r>
              <a:rPr lang="en-US" sz="2400" dirty="0">
                <a:latin typeface="+mn-lt"/>
              </a:rPr>
              <a:t> Inline Functions</a:t>
            </a:r>
          </a:p>
          <a:p>
            <a:pPr marL="0" indent="0">
              <a:buNone/>
            </a:pPr>
            <a:r>
              <a:rPr lang="en-US" sz="2400" b="1" dirty="0">
                <a:solidFill>
                  <a:schemeClr val="tx2"/>
                </a:solidFill>
                <a:latin typeface="+mn-lt"/>
              </a:rPr>
              <a:t>6.13</a:t>
            </a:r>
            <a:r>
              <a:rPr lang="en-US" sz="2400" dirty="0">
                <a:latin typeface="+mn-lt"/>
              </a:rPr>
              <a:t> References and Reference Parameters</a:t>
            </a:r>
          </a:p>
          <a:p>
            <a:pPr marL="0" indent="0">
              <a:buNone/>
            </a:pPr>
            <a:r>
              <a:rPr lang="en-US" sz="2400" b="1" dirty="0">
                <a:solidFill>
                  <a:schemeClr val="tx2"/>
                </a:solidFill>
                <a:latin typeface="+mn-lt"/>
              </a:rPr>
              <a:t>6.14</a:t>
            </a:r>
            <a:r>
              <a:rPr lang="en-US" sz="2400" dirty="0">
                <a:latin typeface="+mn-lt"/>
              </a:rPr>
              <a:t> Default </a:t>
            </a:r>
            <a:r>
              <a:rPr lang="en-US" sz="2400" dirty="0" smtClean="0">
                <a:latin typeface="+mn-lt"/>
              </a:rPr>
              <a:t>Arguments</a:t>
            </a:r>
            <a:endParaRPr lang="en-US" sz="2400" dirty="0">
              <a:latin typeface="+mn-lt"/>
            </a:endParaRPr>
          </a:p>
        </p:txBody>
      </p:sp>
    </p:spTree>
    <p:extLst>
      <p:ext uri="{BB962C8B-B14F-4D97-AF65-F5344CB8AC3E}">
        <p14:creationId xmlns:p14="http://schemas.microsoft.com/office/powerpoint/2010/main" val="5912135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Error-Prevention Tip 6.4</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Provide a </a:t>
            </a:r>
            <a:r>
              <a:rPr lang="en-US" sz="2400" dirty="0">
                <a:latin typeface="Consolas" panose="020B0609020204030204" pitchFamily="49" charset="0"/>
              </a:rPr>
              <a:t>default</a:t>
            </a:r>
            <a:r>
              <a:rPr lang="en-US" sz="2400" dirty="0">
                <a:latin typeface="+mn-lt"/>
              </a:rPr>
              <a:t> case in a </a:t>
            </a:r>
            <a:r>
              <a:rPr lang="en-US" sz="2400" dirty="0">
                <a:latin typeface="Consolas" panose="020B0609020204030204" pitchFamily="49" charset="0"/>
              </a:rPr>
              <a:t>switch</a:t>
            </a:r>
            <a:r>
              <a:rPr lang="en-US" sz="2400" dirty="0">
                <a:latin typeface="+mn-lt"/>
              </a:rPr>
              <a:t> to catch errors even if you are absolutely, </a:t>
            </a:r>
            <a:r>
              <a:rPr lang="en-US" sz="2400" dirty="0" smtClean="0">
                <a:latin typeface="+mn-lt"/>
              </a:rPr>
              <a:t>positively certain </a:t>
            </a:r>
            <a:r>
              <a:rPr lang="en-US" sz="2400" dirty="0">
                <a:latin typeface="+mn-lt"/>
              </a:rPr>
              <a:t>that you have no bugs!</a:t>
            </a:r>
          </a:p>
        </p:txBody>
      </p:sp>
    </p:spTree>
    <p:extLst>
      <p:ext uri="{BB962C8B-B14F-4D97-AF65-F5344CB8AC3E}">
        <p14:creationId xmlns:p14="http://schemas.microsoft.com/office/powerpoint/2010/main" val="6016674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6.7.2 Rolling a Six-Sided Die 60,000,000 Times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669931"/>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Prior to C++14, you’d represent the integer value 60,000,000 as 60000000 in a </a:t>
            </a:r>
            <a:r>
              <a:rPr lang="en-US" altLang="en-US" sz="2400" kern="1200" dirty="0" smtClean="0">
                <a:solidFill>
                  <a:srgbClr val="000000"/>
                </a:solidFill>
                <a:latin typeface="Arial (Body)"/>
                <a:ea typeface="+mn-ea"/>
                <a:cs typeface="+mn-cs"/>
              </a:rPr>
              <a:t>program.</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To make numeric literals more readable, C++14 allows you to insert between groups of digits in numeric literals the digit separator </a:t>
            </a:r>
            <a:r>
              <a:rPr lang="en-US" altLang="en-US" sz="2400" kern="1200" dirty="0" smtClean="0">
                <a:solidFill>
                  <a:srgbClr val="000000"/>
                </a:solidFill>
                <a:latin typeface="Arial (Body)"/>
                <a:ea typeface="+mn-ea"/>
                <a:cs typeface="+mn-cs"/>
              </a:rPr>
              <a:t>‘ </a:t>
            </a:r>
            <a:r>
              <a:rPr lang="en-US" altLang="en-US" sz="2400" kern="1200" dirty="0">
                <a:solidFill>
                  <a:srgbClr val="000000"/>
                </a:solidFill>
                <a:latin typeface="Arial (Body)"/>
                <a:ea typeface="+mn-ea"/>
                <a:cs typeface="+mn-cs"/>
              </a:rPr>
              <a:t>(a single-quote character)</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mn-ea"/>
                <a:cs typeface="+mn-cs"/>
              </a:rPr>
              <a:t>60’000’000 </a:t>
            </a:r>
            <a:r>
              <a:rPr lang="en-US" altLang="en-US" sz="2400" kern="1200" dirty="0">
                <a:solidFill>
                  <a:srgbClr val="000000"/>
                </a:solidFill>
                <a:latin typeface="Arial (Body)"/>
                <a:ea typeface="+mn-ea"/>
                <a:cs typeface="+mn-cs"/>
              </a:rPr>
              <a:t>represents the integer value </a:t>
            </a:r>
            <a:r>
              <a:rPr lang="en-US" altLang="en-US" sz="2400" kern="1200" dirty="0" smtClean="0">
                <a:solidFill>
                  <a:srgbClr val="000000"/>
                </a:solidFill>
                <a:latin typeface="Arial (Body)"/>
                <a:ea typeface="+mn-ea"/>
                <a:cs typeface="+mn-cs"/>
              </a:rPr>
              <a:t>60,000,000.</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998053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6.7.3 Randomizing the Random-Number Generator with Srand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639428"/>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Executing the program of </a:t>
            </a:r>
            <a:r>
              <a:rPr lang="en-US" altLang="en-US" sz="2400" kern="1200" dirty="0" smtClean="0">
                <a:solidFill>
                  <a:srgbClr val="000000"/>
                </a:solidFill>
                <a:latin typeface="Arial (Body)"/>
                <a:ea typeface="+mn-ea"/>
                <a:cs typeface="+mn-cs"/>
              </a:rPr>
              <a:t>Figure</a:t>
            </a:r>
            <a:r>
              <a:rPr lang="en-US" altLang="en-US" sz="2400" kern="1200" dirty="0">
                <a:solidFill>
                  <a:srgbClr val="000000"/>
                </a:solidFill>
                <a:latin typeface="Arial (Body)"/>
                <a:ea typeface="+mn-ea"/>
                <a:cs typeface="+mn-cs"/>
              </a:rPr>
              <a:t> 6.6 again produces exactly the same sequence of values.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mn-ea"/>
                <a:cs typeface="+mn-cs"/>
              </a:rPr>
              <a:t>Repeatability is an important characteristic of </a:t>
            </a:r>
            <a:r>
              <a:rPr lang="en-US" altLang="en-US" sz="2400" kern="1200" dirty="0">
                <a:solidFill>
                  <a:srgbClr val="000000"/>
                </a:solidFill>
                <a:latin typeface="Consolas" panose="020B0609020204030204" pitchFamily="49" charset="0"/>
                <a:ea typeface="+mn-ea"/>
                <a:cs typeface="+mn-cs"/>
              </a:rPr>
              <a:t>rand</a:t>
            </a:r>
            <a:r>
              <a:rPr lang="en-US" altLang="en-US" sz="2400" kern="1200" dirty="0">
                <a:solidFill>
                  <a:srgbClr val="000000"/>
                </a:solidFill>
                <a:latin typeface="Arial (Body)"/>
                <a:ea typeface="+mn-ea"/>
                <a:cs typeface="+mn-cs"/>
              </a:rPr>
              <a: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mn-ea"/>
                <a:cs typeface="+mn-cs"/>
              </a:rPr>
              <a:t>Can help with testing and debugging.</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Consolas" panose="020B0609020204030204" pitchFamily="49" charset="0"/>
                <a:ea typeface="+mn-ea"/>
                <a:cs typeface="+mn-cs"/>
              </a:rPr>
              <a:t>rand</a:t>
            </a:r>
            <a:r>
              <a:rPr lang="en-US" altLang="en-US" sz="2400" kern="1200" dirty="0">
                <a:solidFill>
                  <a:srgbClr val="000000"/>
                </a:solidFill>
                <a:latin typeface="Arial (Body)"/>
                <a:ea typeface="+mn-ea"/>
                <a:cs typeface="+mn-cs"/>
              </a:rPr>
              <a:t> generates </a:t>
            </a:r>
            <a:r>
              <a:rPr lang="en-US" altLang="en-US" sz="2400" b="1" kern="1200" dirty="0">
                <a:solidFill>
                  <a:srgbClr val="000000"/>
                </a:solidFill>
                <a:latin typeface="Arial (Body)"/>
                <a:ea typeface="+mn-ea"/>
                <a:cs typeface="+mn-cs"/>
              </a:rPr>
              <a:t>pseudorandom numbers</a:t>
            </a:r>
            <a:r>
              <a:rPr lang="en-US" altLang="en-US" sz="2400" kern="1200" dirty="0">
                <a:solidFill>
                  <a:srgbClr val="000000"/>
                </a:solidFill>
                <a:latin typeface="Arial (Body)"/>
                <a:ea typeface="+mn-ea"/>
                <a:cs typeface="+mn-cs"/>
              </a:rPr>
              <a: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mn-ea"/>
                <a:cs typeface="+mn-cs"/>
              </a:rPr>
              <a:t>a sequence of numbers that appears to be random.</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mn-ea"/>
                <a:cs typeface="+mn-cs"/>
              </a:rPr>
              <a:t>sequence repeats itself each time the program executes.</a:t>
            </a:r>
          </a:p>
        </p:txBody>
      </p:sp>
    </p:spTree>
    <p:extLst>
      <p:ext uri="{BB962C8B-B14F-4D97-AF65-F5344CB8AC3E}">
        <p14:creationId xmlns:p14="http://schemas.microsoft.com/office/powerpoint/2010/main" val="39117908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Error-Prevention Tip 6.5</a:t>
            </a:r>
          </a:p>
        </p:txBody>
      </p:sp>
      <p:sp>
        <p:nvSpPr>
          <p:cNvPr id="5" name="Text Placeholder 4"/>
          <p:cNvSpPr>
            <a:spLocks noGrp="1"/>
          </p:cNvSpPr>
          <p:nvPr>
            <p:ph type="body" idx="1"/>
          </p:nvPr>
        </p:nvSpPr>
        <p:spPr/>
        <p:txBody>
          <a:bodyPr/>
          <a:lstStyle/>
          <a:p>
            <a:pPr marL="0" indent="0">
              <a:buNone/>
            </a:pPr>
            <a:r>
              <a:rPr lang="en-US" sz="2400" dirty="0">
                <a:latin typeface="+mn-lt"/>
              </a:rPr>
              <a:t>When debugging a simulation program, random-number repeatability is essential </a:t>
            </a:r>
            <a:r>
              <a:rPr lang="en-US" sz="2400" dirty="0" smtClean="0">
                <a:latin typeface="+mn-lt"/>
              </a:rPr>
              <a:t>for proving </a:t>
            </a:r>
            <a:r>
              <a:rPr lang="en-US" sz="2400" dirty="0">
                <a:latin typeface="+mn-lt"/>
              </a:rPr>
              <a:t>that corrections to the program work properly.</a:t>
            </a:r>
          </a:p>
        </p:txBody>
      </p:sp>
    </p:spTree>
    <p:extLst>
      <p:ext uri="{BB962C8B-B14F-4D97-AF65-F5344CB8AC3E}">
        <p14:creationId xmlns:p14="http://schemas.microsoft.com/office/powerpoint/2010/main" val="29787854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6.7.3 Randomizing the Random-Number Generator with </a:t>
            </a:r>
            <a:r>
              <a:rPr lang="en-US" kern="1200" dirty="0" smtClean="0">
                <a:latin typeface="Consolas" panose="020B0609020204030204" pitchFamily="49" charset="0"/>
                <a:ea typeface="+mj-ea"/>
                <a:cs typeface="+mj-cs"/>
              </a:rPr>
              <a:t>srand</a:t>
            </a:r>
            <a:r>
              <a:rPr lang="en-US"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Once a program has been debugged, it can be conditioned to produce a different sequence of random numbers for each execution.</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This is called </a:t>
            </a:r>
            <a:r>
              <a:rPr lang="en-US" altLang="en-US" sz="2400" b="1" kern="1200" dirty="0">
                <a:solidFill>
                  <a:srgbClr val="000000"/>
                </a:solidFill>
                <a:latin typeface="Arial (Body)"/>
                <a:ea typeface="+mn-ea"/>
                <a:cs typeface="+mn-cs"/>
              </a:rPr>
              <a:t>randomizing</a:t>
            </a:r>
            <a:r>
              <a:rPr lang="en-US" altLang="en-US" sz="2400" kern="1200" dirty="0">
                <a:solidFill>
                  <a:srgbClr val="000000"/>
                </a:solidFill>
                <a:latin typeface="Arial (Body)"/>
                <a:ea typeface="+mn-ea"/>
                <a:cs typeface="+mn-cs"/>
              </a:rPr>
              <a:t> and is accomplished with the C++ Standard Library function </a:t>
            </a:r>
            <a:r>
              <a:rPr lang="en-US" altLang="en-US" sz="2400" b="1" kern="1200" dirty="0">
                <a:solidFill>
                  <a:srgbClr val="000000"/>
                </a:solidFill>
                <a:latin typeface="Consolas" panose="020B0609020204030204" pitchFamily="49" charset="0"/>
                <a:ea typeface="+mn-ea"/>
                <a:cs typeface="+mn-cs"/>
              </a:rPr>
              <a:t>srand</a:t>
            </a:r>
            <a:r>
              <a:rPr lang="en-US" altLang="en-US" sz="2400" kern="1200" dirty="0">
                <a:solidFill>
                  <a:srgbClr val="000000"/>
                </a:solidFill>
                <a:latin typeface="Arial (Body)"/>
                <a:ea typeface="+mn-ea"/>
                <a:cs typeface="+mn-cs"/>
              </a:rPr>
              <a: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mn-ea"/>
                <a:cs typeface="+mn-cs"/>
              </a:rPr>
              <a:t>Takes an </a:t>
            </a:r>
            <a:r>
              <a:rPr lang="en-US" altLang="en-US" sz="2400" kern="1200" dirty="0">
                <a:solidFill>
                  <a:srgbClr val="000000"/>
                </a:solidFill>
                <a:latin typeface="Consolas" panose="020B0609020204030204" pitchFamily="49" charset="0"/>
                <a:ea typeface="+mn-ea"/>
                <a:cs typeface="+mn-cs"/>
              </a:rPr>
              <a:t>unsigned</a:t>
            </a:r>
            <a:r>
              <a:rPr lang="en-US" altLang="en-US" sz="2400" kern="1200" dirty="0">
                <a:solidFill>
                  <a:srgbClr val="000000"/>
                </a:solidFill>
                <a:latin typeface="Arial (Body)"/>
                <a:ea typeface="+mn-ea"/>
                <a:cs typeface="+mn-cs"/>
              </a:rPr>
              <a:t> integer argument and </a:t>
            </a:r>
            <a:r>
              <a:rPr lang="en-US" altLang="en-US" sz="2400" b="1" kern="1200" dirty="0">
                <a:solidFill>
                  <a:srgbClr val="000000"/>
                </a:solidFill>
                <a:latin typeface="Arial (Body)"/>
                <a:ea typeface="+mn-ea"/>
                <a:cs typeface="+mn-cs"/>
              </a:rPr>
              <a:t>seeds</a:t>
            </a:r>
            <a:r>
              <a:rPr lang="en-US" altLang="en-US" sz="2400" kern="1200" dirty="0">
                <a:solidFill>
                  <a:srgbClr val="000000"/>
                </a:solidFill>
                <a:latin typeface="Arial (Body)"/>
                <a:ea typeface="+mn-ea"/>
                <a:cs typeface="+mn-cs"/>
              </a:rPr>
              <a:t> </a:t>
            </a:r>
            <a:r>
              <a:rPr lang="en-US" altLang="en-US" sz="2400" kern="1200" dirty="0">
                <a:solidFill>
                  <a:srgbClr val="000000"/>
                </a:solidFill>
                <a:latin typeface="Consolas" panose="020B0609020204030204" pitchFamily="49" charset="0"/>
                <a:ea typeface="+mn-ea"/>
                <a:cs typeface="+mn-cs"/>
              </a:rPr>
              <a:t>rand</a:t>
            </a:r>
            <a:r>
              <a:rPr lang="en-US" altLang="en-US" sz="2400" kern="1200" dirty="0">
                <a:solidFill>
                  <a:srgbClr val="000000"/>
                </a:solidFill>
                <a:latin typeface="Arial (Body)"/>
                <a:ea typeface="+mn-ea"/>
                <a:cs typeface="+mn-cs"/>
              </a:rPr>
              <a:t> to produce a different sequence of random numbers for each execution.</a:t>
            </a:r>
          </a:p>
        </p:txBody>
      </p:sp>
    </p:spTree>
    <p:extLst>
      <p:ext uri="{BB962C8B-B14F-4D97-AF65-F5344CB8AC3E}">
        <p14:creationId xmlns:p14="http://schemas.microsoft.com/office/powerpoint/2010/main" val="42234343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488680" cy="707856"/>
          </a:xfrm>
        </p:spPr>
        <p:txBody>
          <a:bodyPr wrap="square" tIns="91425">
            <a:spAutoFit/>
          </a:bodyPr>
          <a:lstStyle/>
          <a:p>
            <a:pPr lvl="0">
              <a:spcBef>
                <a:spcPct val="0"/>
              </a:spcBef>
              <a:buClrTx/>
              <a:defRPr/>
            </a:pPr>
            <a:r>
              <a:rPr lang="en-US" sz="3000" kern="1200" dirty="0" smtClean="0">
                <a:latin typeface="Times New Roman" panose="02020603050405020304" pitchFamily="18" charset="0"/>
                <a:ea typeface="+mj-ea"/>
                <a:cs typeface="+mj-cs"/>
              </a:rPr>
              <a:t>6.7 Case Study: Random Number Generation</a:t>
            </a:r>
            <a:r>
              <a:rPr lang="en-US"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(3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fontAlgn="base">
              <a:spcAft>
                <a:spcPct val="0"/>
              </a:spcAft>
              <a:buNone/>
              <a:tabLst/>
              <a:defRPr/>
            </a:pPr>
            <a:r>
              <a:rPr lang="en-US" sz="2400" b="1" kern="1200" dirty="0">
                <a:solidFill>
                  <a:srgbClr val="000000"/>
                </a:solidFill>
                <a:latin typeface="Arial (Body)"/>
                <a:ea typeface="+mn-ea"/>
                <a:cs typeface="+mn-cs"/>
              </a:rPr>
              <a:t>Seeding the Random Number Generator with srand</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Figure 6.8 demonstrates function </a:t>
            </a:r>
            <a:r>
              <a:rPr lang="en-US" sz="2400" kern="1200" dirty="0" smtClean="0">
                <a:solidFill>
                  <a:srgbClr val="000000"/>
                </a:solidFill>
                <a:latin typeface="Consolas" panose="020B0609020204030204" pitchFamily="49" charset="0"/>
                <a:ea typeface="+mn-ea"/>
                <a:cs typeface="+mn-cs"/>
              </a:rPr>
              <a:t>srand</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5665548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 Engineering Observation 6.4</a:t>
            </a:r>
          </a:p>
        </p:txBody>
      </p:sp>
      <p:sp>
        <p:nvSpPr>
          <p:cNvPr id="5" name="Text Placeholder 4"/>
          <p:cNvSpPr>
            <a:spLocks noGrp="1"/>
          </p:cNvSpPr>
          <p:nvPr>
            <p:ph type="body" idx="1"/>
          </p:nvPr>
        </p:nvSpPr>
        <p:spPr/>
        <p:txBody>
          <a:bodyPr/>
          <a:lstStyle/>
          <a:p>
            <a:pPr marL="0" indent="0">
              <a:buNone/>
            </a:pPr>
            <a:r>
              <a:rPr lang="en-US" sz="2400" dirty="0">
                <a:latin typeface="+mn-lt"/>
              </a:rPr>
              <a:t>Ensure that your program seeds the random-number generator differently (and </a:t>
            </a:r>
            <a:r>
              <a:rPr lang="en-US" sz="2400" dirty="0" smtClean="0">
                <a:latin typeface="+mn-lt"/>
              </a:rPr>
              <a:t>only once</a:t>
            </a:r>
            <a:r>
              <a:rPr lang="en-US" sz="2400" dirty="0">
                <a:latin typeface="+mn-lt"/>
              </a:rPr>
              <a:t>) each time the program executes; otherwise, an attacker would easily be able </a:t>
            </a:r>
            <a:r>
              <a:rPr lang="en-US" sz="2400" dirty="0" smtClean="0">
                <a:latin typeface="+mn-lt"/>
              </a:rPr>
              <a:t>to determine </a:t>
            </a:r>
            <a:r>
              <a:rPr lang="en-US" sz="2400" dirty="0">
                <a:latin typeface="+mn-lt"/>
              </a:rPr>
              <a:t>the sequence of pseudorandom numbers that would be produced.</a:t>
            </a:r>
          </a:p>
        </p:txBody>
      </p:sp>
    </p:spTree>
    <p:extLst>
      <p:ext uri="{BB962C8B-B14F-4D97-AF65-F5344CB8AC3E}">
        <p14:creationId xmlns:p14="http://schemas.microsoft.com/office/powerpoint/2010/main" val="215978163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t>Figure </a:t>
            </a:r>
            <a:r>
              <a:rPr lang="en-US" dirty="0" smtClean="0"/>
              <a:t>6.8 </a:t>
            </a:r>
            <a:r>
              <a:rPr lang="en-US" dirty="0"/>
              <a:t>Randomizing the Die-Rolling </a:t>
            </a:r>
            <a:r>
              <a:rPr lang="en-US" dirty="0" smtClean="0"/>
              <a:t>Program </a:t>
            </a:r>
            <a:r>
              <a:rPr lang="en-US" sz="2000" b="0" dirty="0" smtClean="0"/>
              <a:t>(1 </a:t>
            </a:r>
            <a:r>
              <a:rPr lang="en-US" sz="2000" b="0" dirty="0"/>
              <a:t>of 3)</a:t>
            </a:r>
          </a:p>
        </p:txBody>
      </p:sp>
      <p:pic>
        <p:nvPicPr>
          <p:cNvPr id="6" name="Picture 5" descr="Computer code has 25 lines. The lines read as follows. Line 1. forward slash forward slash Fig period 6 period 8 colon f i g 0 6 underscore 0 8 period c p p. Line 2. forward slash forward slash Randomizing the die rolling program period. Line 3. hash include left angle bracket i o stream right angle bracket. Line 4. hash include left angle bracket i o m a n i p right angle bracket. Line 5. hash include left angle bracket c s t d l i b right angle bracket forward slash forward slash contains prototypes for functions s r a n d and rand. Line 6. using namespace s t d semicolon. Line 7. blank. Line 8. i n t main left parenthesis right parenthesis left brace. Line 9, indented once. unsigned i n t seed left brace 0 right brace semicolon forward slash forward slash stores the seed entered by the user. Line 10. blank. Line 11, indented once. c out left angle bracket left angle bracket double quote Enter seed colon double quote semicolon. Line 12, indented once. c in right angle bracket right angle bracket seed semicolon. Line 13, indented once. s r a n d left parenthesis seed right parenthesis semicolon forward slash forward slash seed random number generator. Line 14.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897" y="1853658"/>
            <a:ext cx="7880206" cy="3114493"/>
          </a:xfrm>
          <a:prstGeom prst="rect">
            <a:avLst/>
          </a:prstGeom>
        </p:spPr>
      </p:pic>
    </p:spTree>
    <p:extLst>
      <p:ext uri="{BB962C8B-B14F-4D97-AF65-F5344CB8AC3E}">
        <p14:creationId xmlns:p14="http://schemas.microsoft.com/office/powerpoint/2010/main" val="8466141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t>Figure </a:t>
            </a:r>
            <a:r>
              <a:rPr lang="en-US" dirty="0" smtClean="0"/>
              <a:t>6.8 </a:t>
            </a:r>
            <a:r>
              <a:rPr lang="en-US" dirty="0"/>
              <a:t>Randomizing the Die-Rolling </a:t>
            </a:r>
            <a:r>
              <a:rPr lang="en-US" dirty="0" smtClean="0"/>
              <a:t>Program </a:t>
            </a:r>
            <a:r>
              <a:rPr lang="en-US" sz="2000" b="0" dirty="0" smtClean="0"/>
              <a:t>(2 </a:t>
            </a:r>
            <a:r>
              <a:rPr lang="en-US" sz="2000" b="0" dirty="0"/>
              <a:t>of 3)</a:t>
            </a:r>
            <a:endParaRPr lang="en-US" dirty="0"/>
          </a:p>
        </p:txBody>
      </p:sp>
      <p:pic>
        <p:nvPicPr>
          <p:cNvPr id="6" name="Picture 5" descr="The code continues. Line 15, indented once. forward slash forward slash loop 10 times. Line 16, indented once. for left parenthesis unsigned i n t counter left brace 1 right brace semicolon counter left angle bracket equals 10 semicolon plus plus counter right parenthesis left brace. Line 17, indented twice. forward slash forward slash pick random number from 1 to 6 and output it. Line 18, indented twice. c out left angle bracket left angle bracket set w left parenthesis 10 right parenthesis left angle bracket left angle bracket left parenthesis 1 plus rand left parenthesis right parenthesis percent sign 6 right parenthesis semicolon. Line 19. blank. Line 20, indented twice. forward slash forward slash if counter is divisible by 5 comma start a new line of output. Line 21, indented twice. if left parenthesis counter percent sign 5 equals equals 0 right parenthesis left brace. Line 22, indented 3 times. c out left angle bracket left angle bracket end l semicolon. Line 23, indented twice. right brace. Line 24, indented once. right brace. Line 2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496" y="1862660"/>
            <a:ext cx="7959008" cy="2589749"/>
          </a:xfrm>
          <a:prstGeom prst="rect">
            <a:avLst/>
          </a:prstGeom>
        </p:spPr>
      </p:pic>
    </p:spTree>
    <p:extLst>
      <p:ext uri="{BB962C8B-B14F-4D97-AF65-F5344CB8AC3E}">
        <p14:creationId xmlns:p14="http://schemas.microsoft.com/office/powerpoint/2010/main" val="5961881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t>Figure </a:t>
            </a:r>
            <a:r>
              <a:rPr lang="en-US" dirty="0" smtClean="0"/>
              <a:t>6.8 </a:t>
            </a:r>
            <a:r>
              <a:rPr lang="en-US" dirty="0"/>
              <a:t>Randomizing the Die-Rolling </a:t>
            </a:r>
            <a:r>
              <a:rPr lang="en-US" dirty="0" smtClean="0"/>
              <a:t>Program </a:t>
            </a:r>
            <a:r>
              <a:rPr lang="en-US" sz="2000" b="0" dirty="0" smtClean="0"/>
              <a:t>(3 </a:t>
            </a:r>
            <a:r>
              <a:rPr lang="en-US" sz="2000" b="0" dirty="0"/>
              <a:t>of 3)</a:t>
            </a:r>
            <a:endParaRPr lang="en-US" dirty="0"/>
          </a:p>
        </p:txBody>
      </p:sp>
      <p:pic>
        <p:nvPicPr>
          <p:cNvPr id="6" name="Picture 5" descr="Three computer code outputs. The first computer code output, Enter seed colon 67, has two lines. Line 1. 6, 1, 4, 6, and 2. Line 2. 1, 6, 1, 6, and 4. The second output, Enter seed colon 432, has two lines. Line 1. 4, 6, 3, 1, and 6. Line 2. 3, 1, 5, 4, and 2. The third output, enter seed colon 67, has two lines. Line 1. 6, 1, 4, 6, and 2. Line 2. 1, 6, 1, 6, and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462" y="1856309"/>
            <a:ext cx="7907076" cy="3745463"/>
          </a:xfrm>
          <a:prstGeom prst="rect">
            <a:avLst/>
          </a:prstGeom>
        </p:spPr>
      </p:pic>
    </p:spTree>
    <p:extLst>
      <p:ext uri="{BB962C8B-B14F-4D97-AF65-F5344CB8AC3E}">
        <p14:creationId xmlns:p14="http://schemas.microsoft.com/office/powerpoint/2010/main" val="11781331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(4 </a:t>
            </a:r>
            <a:r>
              <a:rPr lang="en-US" sz="2000" b="0" dirty="0"/>
              <a:t>of 4)</a:t>
            </a:r>
            <a:endParaRPr lang="en-US" dirty="0"/>
          </a:p>
        </p:txBody>
      </p:sp>
      <p:sp>
        <p:nvSpPr>
          <p:cNvPr id="3" name="Text Placeholder 2"/>
          <p:cNvSpPr>
            <a:spLocks noGrp="1"/>
          </p:cNvSpPr>
          <p:nvPr>
            <p:ph type="body" idx="1"/>
          </p:nvPr>
        </p:nvSpPr>
        <p:spPr/>
        <p:txBody>
          <a:bodyPr/>
          <a:lstStyle/>
          <a:p>
            <a:pPr marL="0" indent="0">
              <a:buNone/>
            </a:pPr>
            <a:r>
              <a:rPr lang="en-US" sz="2400" b="1" dirty="0">
                <a:solidFill>
                  <a:schemeClr val="tx2"/>
                </a:solidFill>
                <a:latin typeface="+mn-lt"/>
              </a:rPr>
              <a:t>6.15</a:t>
            </a:r>
            <a:r>
              <a:rPr lang="en-US" sz="2400" dirty="0">
                <a:latin typeface="+mn-lt"/>
              </a:rPr>
              <a:t> Unary Scope Resolution Operator</a:t>
            </a:r>
          </a:p>
          <a:p>
            <a:pPr marL="0" indent="0">
              <a:buNone/>
            </a:pPr>
            <a:r>
              <a:rPr lang="en-US" sz="2400" b="1" dirty="0">
                <a:solidFill>
                  <a:schemeClr val="tx2"/>
                </a:solidFill>
                <a:latin typeface="+mn-lt"/>
              </a:rPr>
              <a:t>6.16</a:t>
            </a:r>
            <a:r>
              <a:rPr lang="en-US" sz="2400" dirty="0">
                <a:latin typeface="+mn-lt"/>
              </a:rPr>
              <a:t> Function Overloading</a:t>
            </a:r>
          </a:p>
          <a:p>
            <a:pPr marL="0" indent="0">
              <a:buNone/>
            </a:pPr>
            <a:r>
              <a:rPr lang="en-US" sz="2400" b="1" dirty="0">
                <a:solidFill>
                  <a:schemeClr val="tx2"/>
                </a:solidFill>
                <a:latin typeface="+mn-lt"/>
              </a:rPr>
              <a:t>6.17</a:t>
            </a:r>
            <a:r>
              <a:rPr lang="en-US" sz="2400" dirty="0">
                <a:latin typeface="+mn-lt"/>
              </a:rPr>
              <a:t> Function Templates</a:t>
            </a:r>
          </a:p>
          <a:p>
            <a:pPr marL="0" indent="0">
              <a:buNone/>
            </a:pPr>
            <a:r>
              <a:rPr lang="en-US" sz="2400" b="1" dirty="0">
                <a:solidFill>
                  <a:schemeClr val="tx2"/>
                </a:solidFill>
                <a:latin typeface="+mn-lt"/>
              </a:rPr>
              <a:t>6.18</a:t>
            </a:r>
            <a:r>
              <a:rPr lang="en-US" sz="2400" dirty="0">
                <a:latin typeface="+mn-lt"/>
              </a:rPr>
              <a:t> Recursion</a:t>
            </a:r>
          </a:p>
          <a:p>
            <a:pPr marL="0" indent="0">
              <a:buNone/>
            </a:pPr>
            <a:r>
              <a:rPr lang="en-US" sz="2400" b="1" dirty="0">
                <a:solidFill>
                  <a:schemeClr val="tx2"/>
                </a:solidFill>
                <a:latin typeface="+mn-lt"/>
              </a:rPr>
              <a:t>6.19</a:t>
            </a:r>
            <a:r>
              <a:rPr lang="en-US" sz="2400" dirty="0">
                <a:latin typeface="+mn-lt"/>
              </a:rPr>
              <a:t> Example Using Recursion: Fibonacci Series</a:t>
            </a:r>
          </a:p>
          <a:p>
            <a:pPr marL="0" indent="0">
              <a:buNone/>
            </a:pPr>
            <a:r>
              <a:rPr lang="en-US" sz="2400" b="1" dirty="0">
                <a:solidFill>
                  <a:schemeClr val="tx2"/>
                </a:solidFill>
                <a:latin typeface="+mn-lt"/>
              </a:rPr>
              <a:t>6.20</a:t>
            </a:r>
            <a:r>
              <a:rPr lang="en-US" sz="2400" dirty="0">
                <a:latin typeface="+mn-lt"/>
              </a:rPr>
              <a:t> Recursion vs. Iteration</a:t>
            </a:r>
          </a:p>
          <a:p>
            <a:pPr marL="0" indent="0">
              <a:buNone/>
            </a:pPr>
            <a:r>
              <a:rPr lang="en-US" sz="2400" b="1" dirty="0">
                <a:solidFill>
                  <a:schemeClr val="tx2"/>
                </a:solidFill>
                <a:latin typeface="+mn-lt"/>
              </a:rPr>
              <a:t>6.21</a:t>
            </a:r>
            <a:r>
              <a:rPr lang="en-US" sz="2400" dirty="0">
                <a:latin typeface="+mn-lt"/>
              </a:rPr>
              <a:t> </a:t>
            </a:r>
            <a:r>
              <a:rPr lang="en-US" sz="2400" dirty="0" smtClean="0">
                <a:latin typeface="+mn-lt"/>
              </a:rPr>
              <a:t>Wrap-Up</a:t>
            </a:r>
            <a:endParaRPr lang="en-US" sz="2400" dirty="0">
              <a:latin typeface="+mn-lt"/>
            </a:endParaRPr>
          </a:p>
        </p:txBody>
      </p:sp>
    </p:spTree>
    <p:extLst>
      <p:ext uri="{BB962C8B-B14F-4D97-AF65-F5344CB8AC3E}">
        <p14:creationId xmlns:p14="http://schemas.microsoft.com/office/powerpoint/2010/main" val="265072460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sz="3200" kern="1200" dirty="0" smtClean="0">
                <a:latin typeface="Times New Roman" panose="02020603050405020304" pitchFamily="18" charset="0"/>
                <a:ea typeface="+mj-ea"/>
                <a:cs typeface="+mj-cs"/>
              </a:rPr>
              <a:t>6.7.4 Seeding the Random-Number Generator with the Current Time</a:t>
            </a:r>
            <a:endParaRPr lang="en-US" sz="3200"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0"/>
            <a:ext cx="8229600" cy="485773"/>
          </a:xfrm>
        </p:spPr>
        <p:txBody>
          <a:bodyPr/>
          <a:lstStyle/>
          <a:p>
            <a:r>
              <a:rPr lang="en-US" altLang="en-US" sz="2400" dirty="0">
                <a:solidFill>
                  <a:srgbClr val="000000"/>
                </a:solidFill>
                <a:latin typeface="+mn-lt"/>
              </a:rPr>
              <a:t>To randomize </a:t>
            </a:r>
            <a:r>
              <a:rPr lang="en-US" altLang="en-US" sz="2400" b="1" dirty="0">
                <a:solidFill>
                  <a:srgbClr val="000000"/>
                </a:solidFill>
                <a:latin typeface="+mn-lt"/>
              </a:rPr>
              <a:t>without</a:t>
            </a:r>
            <a:r>
              <a:rPr lang="en-US" altLang="en-US" sz="2400" dirty="0">
                <a:solidFill>
                  <a:srgbClr val="000000"/>
                </a:solidFill>
                <a:latin typeface="+mn-lt"/>
              </a:rPr>
              <a:t> having to enter a </a:t>
            </a:r>
            <a:r>
              <a:rPr lang="en-US" altLang="en-US" sz="2400" dirty="0" smtClean="0">
                <a:solidFill>
                  <a:srgbClr val="000000"/>
                </a:solidFill>
                <a:latin typeface="+mn-lt"/>
              </a:rPr>
              <a:t>seed</a:t>
            </a:r>
          </a:p>
          <a:p>
            <a:pPr lvl="1"/>
            <a:r>
              <a:rPr lang="en-US" altLang="en-US" sz="2400" dirty="0">
                <a:solidFill>
                  <a:srgbClr val="000000"/>
                </a:solidFill>
                <a:latin typeface="+mn-lt"/>
              </a:rPr>
              <a:t> </a:t>
            </a:r>
          </a:p>
        </p:txBody>
      </p:sp>
      <p:pic>
        <p:nvPicPr>
          <p:cNvPr id="6" name="Picture 5" descr="Computer code reads, s r a n d left parenthesis static underscore cast left angle bracket unsigned i n t right angle bracket left parenthesis time left parenthesis 0 right parenthesis right parenthesis right parenthesis semicolon."/>
          <p:cNvPicPr>
            <a:picLocks noChangeAspect="1"/>
          </p:cNvPicPr>
          <p:nvPr/>
        </p:nvPicPr>
        <p:blipFill rotWithShape="1">
          <a:blip r:embed="rId2"/>
          <a:srcRect l="4800"/>
          <a:stretch/>
        </p:blipFill>
        <p:spPr>
          <a:xfrm>
            <a:off x="1254436" y="2070733"/>
            <a:ext cx="6349463" cy="573074"/>
          </a:xfrm>
          <a:prstGeom prst="rect">
            <a:avLst/>
          </a:prstGeom>
        </p:spPr>
      </p:pic>
      <p:sp>
        <p:nvSpPr>
          <p:cNvPr id="5" name="Text Placeholder 4"/>
          <p:cNvSpPr>
            <a:spLocks noGrp="1"/>
          </p:cNvSpPr>
          <p:nvPr>
            <p:ph type="body" idx="2"/>
          </p:nvPr>
        </p:nvSpPr>
        <p:spPr>
          <a:xfrm>
            <a:off x="457200" y="2712720"/>
            <a:ext cx="8229600" cy="3093720"/>
          </a:xfrm>
        </p:spPr>
        <p:txBody>
          <a:bodyPr/>
          <a:lstStyle/>
          <a:p>
            <a:r>
              <a:rPr lang="en-US" sz="2400" dirty="0">
                <a:latin typeface="+mn-lt"/>
              </a:rPr>
              <a:t>Causes the computer to read its </a:t>
            </a:r>
            <a:r>
              <a:rPr lang="en-US" sz="2400" b="1" dirty="0">
                <a:latin typeface="+mn-lt"/>
              </a:rPr>
              <a:t>clock</a:t>
            </a:r>
            <a:r>
              <a:rPr lang="en-US" sz="2400" dirty="0">
                <a:latin typeface="+mn-lt"/>
              </a:rPr>
              <a:t> to obtain the value for the seed.</a:t>
            </a:r>
          </a:p>
          <a:p>
            <a:r>
              <a:rPr lang="en-US" sz="2400" dirty="0">
                <a:latin typeface="+mn-lt"/>
              </a:rPr>
              <a:t>Function </a:t>
            </a:r>
            <a:r>
              <a:rPr lang="en-US" sz="2400" b="1" dirty="0">
                <a:latin typeface="Consolas" panose="020B0609020204030204" pitchFamily="49" charset="0"/>
              </a:rPr>
              <a:t>time</a:t>
            </a:r>
            <a:r>
              <a:rPr lang="en-US" sz="2400" dirty="0">
                <a:latin typeface="+mn-lt"/>
              </a:rPr>
              <a:t> (with the argument </a:t>
            </a:r>
            <a:r>
              <a:rPr lang="en-US" sz="2400" dirty="0">
                <a:latin typeface="Consolas" panose="020B0609020204030204" pitchFamily="49" charset="0"/>
              </a:rPr>
              <a:t>0</a:t>
            </a:r>
            <a:r>
              <a:rPr lang="en-US" sz="2400" dirty="0">
                <a:latin typeface="+mn-lt"/>
              </a:rPr>
              <a:t> as written in the preceding statement) returns the current time as the number of seconds since January 1, 1970, at midnight Greenwich Mean Time (</a:t>
            </a:r>
            <a:r>
              <a:rPr lang="en-US" sz="2400" dirty="0" smtClean="0">
                <a:latin typeface="+mn-lt"/>
              </a:rPr>
              <a:t>G</a:t>
            </a:r>
            <a:r>
              <a:rPr lang="en-US" sz="100" dirty="0" smtClean="0">
                <a:latin typeface="+mn-lt"/>
              </a:rPr>
              <a:t> </a:t>
            </a:r>
            <a:r>
              <a:rPr lang="en-US" sz="2400" dirty="0" smtClean="0">
                <a:latin typeface="+mn-lt"/>
              </a:rPr>
              <a:t>M</a:t>
            </a:r>
            <a:r>
              <a:rPr lang="en-US" sz="100" dirty="0" smtClean="0">
                <a:latin typeface="+mn-lt"/>
              </a:rPr>
              <a:t> </a:t>
            </a:r>
            <a:r>
              <a:rPr lang="en-US" sz="2400" dirty="0" smtClean="0">
                <a:latin typeface="+mn-lt"/>
              </a:rPr>
              <a:t>T</a:t>
            </a:r>
            <a:r>
              <a:rPr lang="en-US" sz="2400" dirty="0">
                <a:latin typeface="+mn-lt"/>
              </a:rPr>
              <a:t>).</a:t>
            </a:r>
          </a:p>
          <a:p>
            <a:r>
              <a:rPr lang="en-US" sz="2400" dirty="0">
                <a:latin typeface="+mn-lt"/>
              </a:rPr>
              <a:t>The function prototype for </a:t>
            </a:r>
            <a:r>
              <a:rPr lang="en-US" sz="2400" dirty="0">
                <a:latin typeface="Consolas" panose="020B0609020204030204" pitchFamily="49" charset="0"/>
              </a:rPr>
              <a:t>time</a:t>
            </a:r>
            <a:r>
              <a:rPr lang="en-US" sz="2400" dirty="0">
                <a:latin typeface="+mn-lt"/>
              </a:rPr>
              <a:t> is in </a:t>
            </a:r>
            <a:r>
              <a:rPr lang="en-US" sz="2400" dirty="0">
                <a:latin typeface="Consolas" panose="020B0609020204030204" pitchFamily="49" charset="0"/>
              </a:rPr>
              <a:t>&lt;ctime&gt;</a:t>
            </a:r>
            <a:r>
              <a:rPr lang="en-US" sz="2400" dirty="0">
                <a:latin typeface="+mn-lt"/>
              </a:rPr>
              <a:t>.</a:t>
            </a:r>
          </a:p>
        </p:txBody>
      </p:sp>
    </p:spTree>
    <p:extLst>
      <p:ext uri="{BB962C8B-B14F-4D97-AF65-F5344CB8AC3E}">
        <p14:creationId xmlns:p14="http://schemas.microsoft.com/office/powerpoint/2010/main" val="31817136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sz="3200" kern="1200" dirty="0" smtClean="0">
                <a:latin typeface="Times New Roman" panose="02020603050405020304" pitchFamily="18" charset="0"/>
                <a:ea typeface="+mj-ea"/>
                <a:cs typeface="+mj-cs"/>
              </a:rPr>
              <a:t>6.7.5 Scaling and Shifting Random Numbers</a:t>
            </a:r>
            <a:endParaRPr lang="en-US" sz="320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000244"/>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mn-ea"/>
                <a:cs typeface="+mn-cs"/>
              </a:rPr>
              <a:t>To produce random numbers in a specific range use:</a:t>
            </a:r>
          </a:p>
          <a:p>
            <a:pPr marL="741600" lvl="0" indent="-284400" fontAlgn="base">
              <a:spcBef>
                <a:spcPts val="600"/>
              </a:spcBef>
              <a:spcAft>
                <a:spcPct val="0"/>
              </a:spcAft>
              <a:buFont typeface="Verdana" panose="020B0604030504040204" pitchFamily="34" charset="0"/>
              <a:buChar char="–"/>
              <a:tabLst/>
            </a:pPr>
            <a:r>
              <a:rPr lang="en-US" altLang="en-US" sz="2400" kern="1200" dirty="0">
                <a:solidFill>
                  <a:srgbClr val="000000"/>
                </a:solidFill>
                <a:latin typeface="Arial (Body)"/>
                <a:ea typeface="+mn-ea"/>
                <a:cs typeface="+mn-cs"/>
              </a:rPr>
              <a:t> </a:t>
            </a:r>
            <a:endParaRPr lang="en-US" altLang="en-US" sz="2400" kern="1200" dirty="0" smtClean="0">
              <a:solidFill>
                <a:srgbClr val="000000"/>
              </a:solidFill>
              <a:latin typeface="Arial (Body)"/>
              <a:ea typeface="+mn-ea"/>
              <a:cs typeface="+mn-cs"/>
            </a:endParaRPr>
          </a:p>
        </p:txBody>
      </p:sp>
      <p:pic>
        <p:nvPicPr>
          <p:cNvPr id="5" name="Picture 4" descr="Computer code has 2 lines. The lines read as follows. Line 1. type variable Name equals shifting value plus r a n d left parenthesis right parenthesis. Line 2. scaling Factor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827" y="2216396"/>
            <a:ext cx="5949696" cy="554736"/>
          </a:xfrm>
          <a:prstGeom prst="rect">
            <a:avLst/>
          </a:prstGeom>
        </p:spPr>
      </p:pic>
      <p:sp>
        <p:nvSpPr>
          <p:cNvPr id="4" name="Text Placeholder 3"/>
          <p:cNvSpPr>
            <a:spLocks noGrp="1"/>
          </p:cNvSpPr>
          <p:nvPr>
            <p:ph type="body" idx="2"/>
          </p:nvPr>
        </p:nvSpPr>
        <p:spPr>
          <a:xfrm>
            <a:off x="457200" y="2941320"/>
            <a:ext cx="8229600" cy="2163763"/>
          </a:xfrm>
        </p:spPr>
        <p:txBody>
          <a:bodyPr/>
          <a:lstStyle/>
          <a:p>
            <a:pPr marL="255651" lvl="0" indent="-255651" fontAlgn="base">
              <a:spcAft>
                <a:spcPct val="0"/>
              </a:spcAft>
              <a:buFont typeface="Arial" panose="020B0604020202020204" pitchFamily="34" charset="0"/>
              <a:buChar char="•"/>
            </a:pPr>
            <a:r>
              <a:rPr lang="en-US" altLang="en-US" sz="2400" b="1" kern="1200" dirty="0">
                <a:solidFill>
                  <a:srgbClr val="000000"/>
                </a:solidFill>
                <a:latin typeface="Arial (Body)"/>
              </a:rPr>
              <a:t>shiftingValue </a:t>
            </a:r>
            <a:r>
              <a:rPr lang="en-US" altLang="en-US" sz="2400" kern="1200" dirty="0">
                <a:solidFill>
                  <a:srgbClr val="000000"/>
                </a:solidFill>
                <a:latin typeface="Arial (Body)"/>
              </a:rPr>
              <a:t>is equal to the </a:t>
            </a:r>
            <a:r>
              <a:rPr lang="en-US" altLang="en-US" sz="2400" b="1" kern="1200" dirty="0">
                <a:solidFill>
                  <a:srgbClr val="000000"/>
                </a:solidFill>
                <a:latin typeface="Arial (Body)"/>
              </a:rPr>
              <a:t>first number </a:t>
            </a:r>
            <a:r>
              <a:rPr lang="en-US" altLang="en-US" sz="2400" kern="1200" dirty="0">
                <a:solidFill>
                  <a:srgbClr val="000000"/>
                </a:solidFill>
                <a:latin typeface="Arial (Body)"/>
              </a:rPr>
              <a:t>in the desired range of consecutive integers</a:t>
            </a:r>
          </a:p>
          <a:p>
            <a:pPr marL="255651" lvl="0" indent="-255651" fontAlgn="base">
              <a:spcAft>
                <a:spcPct val="0"/>
              </a:spcAft>
              <a:buFont typeface="Arial" panose="020B0604020202020204" pitchFamily="34" charset="0"/>
              <a:buChar char="•"/>
            </a:pPr>
            <a:r>
              <a:rPr lang="en-US" altLang="en-US" sz="2400" b="1" kern="1200" dirty="0">
                <a:solidFill>
                  <a:srgbClr val="000000"/>
                </a:solidFill>
                <a:latin typeface="Arial (Body)"/>
              </a:rPr>
              <a:t>scalingFactor </a:t>
            </a:r>
            <a:r>
              <a:rPr lang="en-US" altLang="en-US" sz="2400" kern="1200" dirty="0">
                <a:solidFill>
                  <a:srgbClr val="000000"/>
                </a:solidFill>
                <a:latin typeface="Arial (Body)"/>
              </a:rPr>
              <a:t>is equal to the </a:t>
            </a:r>
            <a:r>
              <a:rPr lang="en-US" altLang="en-US" sz="2400" b="1" kern="1200" dirty="0">
                <a:solidFill>
                  <a:srgbClr val="000000"/>
                </a:solidFill>
                <a:latin typeface="Arial (Body)"/>
              </a:rPr>
              <a:t>width </a:t>
            </a:r>
            <a:r>
              <a:rPr lang="en-US" altLang="en-US" sz="2400" kern="1200" dirty="0">
                <a:solidFill>
                  <a:srgbClr val="000000"/>
                </a:solidFill>
                <a:latin typeface="Arial (Body)"/>
              </a:rPr>
              <a:t>of the de-sired range of consecutive integers</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17631178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sz="3200" kern="1200" dirty="0" smtClean="0">
                <a:latin typeface="Times New Roman" panose="02020603050405020304" pitchFamily="18" charset="0"/>
                <a:ea typeface="+mj-ea"/>
                <a:cs typeface="+mj-cs"/>
              </a:rPr>
              <a:t>6.8 Case Study: Game of Chance; Introducing Enum </a:t>
            </a:r>
            <a:r>
              <a:rPr lang="en-US" sz="2000" b="0" kern="1200" dirty="0" smtClean="0">
                <a:latin typeface="Times New Roman" panose="02020603050405020304" pitchFamily="18" charset="0"/>
                <a:ea typeface="+mj-ea"/>
                <a:cs typeface="+mj-cs"/>
              </a:rPr>
              <a:t>(1 of 6)</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593535"/>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Rules of Craps</a:t>
            </a:r>
          </a:p>
          <a:p>
            <a:pPr marL="741553" lvl="1" indent="-284353" fontAlgn="base">
              <a:spcAft>
                <a:spcPct val="0"/>
              </a:spcAft>
              <a:buFont typeface="Arial" panose="020B0604020202020204" pitchFamily="34" charset="0"/>
              <a:buChar char="–"/>
            </a:pPr>
            <a:r>
              <a:rPr lang="en-US" altLang="en-US" sz="1800" kern="1200" dirty="0">
                <a:solidFill>
                  <a:srgbClr val="000000"/>
                </a:solidFill>
                <a:latin typeface="Arial (Body)"/>
                <a:ea typeface="+mn-ea"/>
                <a:cs typeface="+mn-cs"/>
              </a:rPr>
              <a:t>A player rolls two dice. Each die has six </a:t>
            </a:r>
            <a:r>
              <a:rPr lang="en-US" altLang="en-US" sz="1800" kern="1200" dirty="0" smtClean="0">
                <a:solidFill>
                  <a:srgbClr val="000000"/>
                </a:solidFill>
                <a:latin typeface="Arial (Body)"/>
                <a:ea typeface="+mn-ea"/>
                <a:cs typeface="+mn-cs"/>
              </a:rPr>
              <a:t>faces.</a:t>
            </a:r>
            <a:endParaRPr lang="en-US" altLang="en-US" sz="18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pPr>
            <a:r>
              <a:rPr lang="en-US" altLang="en-US" sz="1800" kern="1200" dirty="0">
                <a:solidFill>
                  <a:srgbClr val="000000"/>
                </a:solidFill>
                <a:latin typeface="Arial (Body)"/>
                <a:ea typeface="+mn-ea"/>
                <a:cs typeface="+mn-cs"/>
              </a:rPr>
              <a:t>Faces contain 1, 2, 3, 4, 5 and 6 </a:t>
            </a:r>
            <a:r>
              <a:rPr lang="en-US" altLang="en-US" sz="1800" kern="1200" dirty="0" smtClean="0">
                <a:solidFill>
                  <a:srgbClr val="000000"/>
                </a:solidFill>
                <a:latin typeface="Arial (Body)"/>
                <a:ea typeface="+mn-ea"/>
                <a:cs typeface="+mn-cs"/>
              </a:rPr>
              <a:t>spots.</a:t>
            </a:r>
            <a:endParaRPr lang="en-US" altLang="en-US" sz="18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pPr>
            <a:r>
              <a:rPr lang="en-US" altLang="en-US" sz="1800" kern="1200" dirty="0">
                <a:solidFill>
                  <a:srgbClr val="000000"/>
                </a:solidFill>
                <a:latin typeface="Arial (Body)"/>
                <a:ea typeface="+mn-ea"/>
                <a:cs typeface="+mn-cs"/>
              </a:rPr>
              <a:t>After the dice have come to rest, the sum of the spots on the two upward faces is </a:t>
            </a:r>
            <a:r>
              <a:rPr lang="en-US" altLang="en-US" sz="1800" kern="1200" dirty="0" smtClean="0">
                <a:solidFill>
                  <a:srgbClr val="000000"/>
                </a:solidFill>
                <a:latin typeface="Arial (Body)"/>
                <a:ea typeface="+mn-ea"/>
                <a:cs typeface="+mn-cs"/>
              </a:rPr>
              <a:t>calculated.</a:t>
            </a:r>
            <a:endParaRPr lang="en-US" altLang="en-US" sz="1800" kern="1200" dirty="0">
              <a:solidFill>
                <a:srgbClr val="000000"/>
              </a:solidFill>
              <a:latin typeface="Arial (Body)"/>
              <a:ea typeface="+mn-ea"/>
              <a:cs typeface="+mn-cs"/>
            </a:endParaRPr>
          </a:p>
          <a:p>
            <a:pPr lvl="2" fontAlgn="base">
              <a:spcAft>
                <a:spcPct val="0"/>
              </a:spcAft>
              <a:buFontTx/>
              <a:buChar char="▪"/>
            </a:pPr>
            <a:r>
              <a:rPr lang="en-US" altLang="en-US" sz="1800" kern="1200" dirty="0">
                <a:solidFill>
                  <a:srgbClr val="000000"/>
                </a:solidFill>
                <a:latin typeface="Arial (Body)"/>
                <a:ea typeface="+mn-ea"/>
                <a:cs typeface="+mn-cs"/>
              </a:rPr>
              <a:t>If the sum is 7 or 11 on the first roll, the player </a:t>
            </a:r>
            <a:r>
              <a:rPr lang="en-US" altLang="en-US" sz="1800" kern="1200" dirty="0" smtClean="0">
                <a:solidFill>
                  <a:srgbClr val="000000"/>
                </a:solidFill>
                <a:latin typeface="Arial (Body)"/>
                <a:ea typeface="+mn-ea"/>
                <a:cs typeface="+mn-cs"/>
              </a:rPr>
              <a:t>wins.</a:t>
            </a:r>
            <a:endParaRPr lang="en-US" altLang="en-US" sz="1800" kern="1200" dirty="0">
              <a:solidFill>
                <a:srgbClr val="000000"/>
              </a:solidFill>
              <a:latin typeface="Arial (Body)"/>
              <a:ea typeface="+mn-ea"/>
              <a:cs typeface="+mn-cs"/>
            </a:endParaRPr>
          </a:p>
          <a:p>
            <a:pPr lvl="2" fontAlgn="base">
              <a:spcAft>
                <a:spcPct val="0"/>
              </a:spcAft>
              <a:buFontTx/>
              <a:buChar char="▪"/>
            </a:pPr>
            <a:r>
              <a:rPr lang="en-US" altLang="en-US" sz="1800" kern="1200" dirty="0">
                <a:solidFill>
                  <a:srgbClr val="000000"/>
                </a:solidFill>
                <a:latin typeface="Arial (Body)"/>
                <a:ea typeface="+mn-ea"/>
                <a:cs typeface="+mn-cs"/>
              </a:rPr>
              <a:t>If the sum is 2, 3 or 12 on the first roll (called “craps”), the player loses (i.e., the “house” </a:t>
            </a:r>
            <a:r>
              <a:rPr lang="en-US" altLang="en-US" sz="1800" kern="1200" dirty="0" smtClean="0">
                <a:solidFill>
                  <a:srgbClr val="000000"/>
                </a:solidFill>
                <a:latin typeface="Arial (Body)"/>
                <a:ea typeface="+mn-ea"/>
                <a:cs typeface="+mn-cs"/>
              </a:rPr>
              <a:t>wins).</a:t>
            </a:r>
            <a:endParaRPr lang="en-US" altLang="en-US" sz="1800" kern="1200" dirty="0">
              <a:solidFill>
                <a:srgbClr val="000000"/>
              </a:solidFill>
              <a:latin typeface="Arial (Body)"/>
              <a:ea typeface="+mn-ea"/>
              <a:cs typeface="+mn-cs"/>
            </a:endParaRPr>
          </a:p>
          <a:p>
            <a:pPr lvl="2" fontAlgn="base">
              <a:spcAft>
                <a:spcPct val="0"/>
              </a:spcAft>
              <a:buFontTx/>
              <a:buChar char="▪"/>
            </a:pPr>
            <a:r>
              <a:rPr lang="en-US" altLang="en-US" sz="1800" kern="1200" dirty="0">
                <a:solidFill>
                  <a:srgbClr val="000000"/>
                </a:solidFill>
                <a:latin typeface="Arial (Body)"/>
                <a:ea typeface="+mn-ea"/>
                <a:cs typeface="+mn-cs"/>
              </a:rPr>
              <a:t>If the sum is 4, 5, 6, 8, 9 or 10 on the first roll, then that sum becomes the player’s “</a:t>
            </a:r>
            <a:r>
              <a:rPr lang="en-US" altLang="en-US" sz="1800" kern="1200" dirty="0" smtClean="0">
                <a:solidFill>
                  <a:srgbClr val="000000"/>
                </a:solidFill>
                <a:latin typeface="Arial (Body)"/>
                <a:ea typeface="+mn-ea"/>
                <a:cs typeface="+mn-cs"/>
              </a:rPr>
              <a:t>point.”</a:t>
            </a:r>
            <a:endParaRPr lang="en-US" altLang="en-US" sz="18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pPr>
            <a:r>
              <a:rPr lang="en-US" altLang="en-US" sz="1800" kern="1200" dirty="0">
                <a:solidFill>
                  <a:srgbClr val="000000"/>
                </a:solidFill>
                <a:latin typeface="Arial (Body)"/>
                <a:ea typeface="+mn-ea"/>
                <a:cs typeface="+mn-cs"/>
              </a:rPr>
              <a:t>To win, continue rolling until you “make your </a:t>
            </a:r>
            <a:r>
              <a:rPr lang="en-US" altLang="en-US" sz="1800" kern="1200" dirty="0" smtClean="0">
                <a:solidFill>
                  <a:srgbClr val="000000"/>
                </a:solidFill>
                <a:latin typeface="Arial (Body)"/>
                <a:ea typeface="+mn-ea"/>
                <a:cs typeface="+mn-cs"/>
              </a:rPr>
              <a:t>point.”</a:t>
            </a:r>
            <a:endParaRPr lang="en-US" altLang="en-US" sz="18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pPr>
            <a:r>
              <a:rPr lang="en-US" altLang="en-US" sz="1800" kern="1200" dirty="0">
                <a:solidFill>
                  <a:srgbClr val="000000"/>
                </a:solidFill>
                <a:latin typeface="Arial (Body)"/>
                <a:ea typeface="+mn-ea"/>
                <a:cs typeface="+mn-cs"/>
              </a:rPr>
              <a:t>You lose by rolling a 7 before making the </a:t>
            </a:r>
            <a:r>
              <a:rPr lang="en-US" altLang="en-US" sz="1800" kern="1200" dirty="0" smtClean="0">
                <a:solidFill>
                  <a:srgbClr val="000000"/>
                </a:solidFill>
                <a:latin typeface="Arial (Body)"/>
                <a:ea typeface="+mn-ea"/>
                <a:cs typeface="+mn-cs"/>
              </a:rPr>
              <a:t>point.</a:t>
            </a:r>
            <a:endParaRPr lang="en-US" altLang="en-US" sz="18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The program in </a:t>
            </a:r>
            <a:r>
              <a:rPr lang="en-US" altLang="en-US" sz="1800" kern="1200" dirty="0" smtClean="0">
                <a:solidFill>
                  <a:srgbClr val="000000"/>
                </a:solidFill>
                <a:latin typeface="Arial (Body)"/>
                <a:ea typeface="+mn-ea"/>
                <a:cs typeface="+mn-cs"/>
              </a:rPr>
              <a:t>Figure</a:t>
            </a:r>
            <a:r>
              <a:rPr lang="en-US" altLang="en-US" sz="1800" kern="1200" dirty="0">
                <a:solidFill>
                  <a:srgbClr val="000000"/>
                </a:solidFill>
                <a:latin typeface="Arial (Body)"/>
                <a:ea typeface="+mn-ea"/>
                <a:cs typeface="+mn-cs"/>
              </a:rPr>
              <a:t> 6.9 simulates the game.</a:t>
            </a:r>
          </a:p>
        </p:txBody>
      </p:sp>
    </p:spTree>
    <p:extLst>
      <p:ext uri="{BB962C8B-B14F-4D97-AF65-F5344CB8AC3E}">
        <p14:creationId xmlns:p14="http://schemas.microsoft.com/office/powerpoint/2010/main" val="23372603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t>Figure </a:t>
            </a:r>
            <a:r>
              <a:rPr lang="en-US" dirty="0" smtClean="0"/>
              <a:t>6.9 </a:t>
            </a:r>
            <a:r>
              <a:rPr lang="en-US" dirty="0"/>
              <a:t>Craps </a:t>
            </a:r>
            <a:r>
              <a:rPr lang="en-US" dirty="0" smtClean="0"/>
              <a:t>Simulation </a:t>
            </a:r>
            <a:r>
              <a:rPr lang="en-US" sz="2000" b="0" dirty="0"/>
              <a:t>(1 of </a:t>
            </a:r>
            <a:r>
              <a:rPr lang="en-US" sz="2000" b="0" dirty="0" smtClean="0"/>
              <a:t>5)</a:t>
            </a:r>
            <a:endParaRPr lang="en-US" sz="2000" b="0" dirty="0"/>
          </a:p>
        </p:txBody>
      </p:sp>
      <p:pic>
        <p:nvPicPr>
          <p:cNvPr id="6" name="Picture 5" descr="Computer code has 31 lines. The lines read as follows. Line 1. forward slash forward slash Fig period 6 period 9 colon fig06 underscore 09 period c p p. Line 2. forward slash forward slash Craps simulation period. Line 3. hash include left angle bracket i o stream right angle bracket. Line 4. hash include left angle bracket c s t d l i b right angle bracket forward slash forward slash contains prototypes for functions s r a n d and rand. Line 5. hash include left angle bracket c time right angle bracket forward slash forward slash contains prototype for function time. This line is highlighted. Line 6. using namespace s t d semicolon. Line 7. blank. Line 8. unsigned i n t roll Dice left parenthesis right parenthesis semicolon forward slash forward slash rolls dice comma calculates and displays sum. This line is highlighted. Line 9. blank. Line 10. i n t main left parenthesis right parenthesis left brace. Line 11, indented once. forward slash forward slash scoped enumeration with constants that represent the game s t a t u. Line 12, indented once. e n u m class Status left brace CONTINUE comma WON comma LOST right brace semicolon forward slash forward slash all caps in constants. Line 13. blank. Line 14, indented once. forward slash forward slash randomize random number generator using current time. Line 15, indented once. s r a n d left parenthesis static underscore cast left angle bracket unsigned i n t right angle bracket left parenthesis time left parenthesis 0 right parenthesis right parenthesis right parenthesis semicolon. Line 16. blank. Line 17, indented once. unsigned i n t my Point left brace 0 right brace semicolon forward slash forward slash point if no win or loss on first roll. Line 18, indented once. Status game Status semicolon forward slash forward slash can be CONTINUE comma WON or LOST. This line is highlighted. Line 19, indented once. unsigned i n t sum Of Dice left brace roll Dice left parenthesis right parenthesis right brace semicolon forward slash forward slash first roll of the dice. Line 20.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638" y="1702142"/>
            <a:ext cx="7572723" cy="4076646"/>
          </a:xfrm>
          <a:prstGeom prst="rect">
            <a:avLst/>
          </a:prstGeom>
        </p:spPr>
      </p:pic>
    </p:spTree>
    <p:extLst>
      <p:ext uri="{BB962C8B-B14F-4D97-AF65-F5344CB8AC3E}">
        <p14:creationId xmlns:p14="http://schemas.microsoft.com/office/powerpoint/2010/main" val="24427692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t>Figure </a:t>
            </a:r>
            <a:r>
              <a:rPr lang="en-US" dirty="0" smtClean="0"/>
              <a:t>6.9 </a:t>
            </a:r>
            <a:r>
              <a:rPr lang="en-US" dirty="0"/>
              <a:t>Craps </a:t>
            </a:r>
            <a:r>
              <a:rPr lang="en-US" dirty="0" smtClean="0"/>
              <a:t>Simulation </a:t>
            </a:r>
            <a:r>
              <a:rPr lang="en-US" sz="2000" b="0" dirty="0" smtClean="0"/>
              <a:t>(2 of 5)</a:t>
            </a:r>
            <a:endParaRPr lang="en-US" dirty="0"/>
          </a:p>
        </p:txBody>
      </p:sp>
      <p:pic>
        <p:nvPicPr>
          <p:cNvPr id="6" name="Picture 5" descr="The code continues. Line 21, indented once. forward slash forward slash determine game status and point left parenthesis if needed right parenthesis based on first roll. Line 22, indented once. switch left parenthesis sum Of Dice right parenthesis left brace. Line 23, indented twice. case 7 colon forward slash forward slash win with 7 on first roll. Line 24, indented twice. case 11 colon forward slash forward slash win with 11 on first roll. Line 25, indented 3 times. game Status equals Status colon colon WON semicolon. This line is highlighted. Line 26, indented 3 times. break semicolon. Line 27, indented twice. case 2 colon forward slash forward slash lose with 2 on first roll. Line 28, indented twice. case 3 colon forward slash forward slash lose with 3 on first roll. Line 29, indented twice. case 12 colon forward slash forward slash lose with 12 on first roll. Line 30, indented 3 times. game Status equals Status colon colon LOST semicolon. This line is highlighted. Line 31, indented 3 times. break semicolon. Line 32, indented twice. default colon forward slash forward slash did not win or lose comma so remember point. Line 33, indented 3 times. game Status equals Status colon colon CONTINUE semicolon forward slash forward slash game is not over. Line 34, indented 3 times. my Point equals sum Of Dice semicolon forward slash forward slash remember the point. Line 35, indented 3 times. c out left angle bracket left angle bracket double quote Point is double quote left angle bracket left angle bracket my Point left angle bracket left angle bracket end l semicolon. Line 36, indented 3 times. break semicolon forward slash forward slash optional at end of switch. Line 37, indented once. right brace. Line 3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775" y="1780482"/>
            <a:ext cx="7648450" cy="3843772"/>
          </a:xfrm>
          <a:prstGeom prst="rect">
            <a:avLst/>
          </a:prstGeom>
        </p:spPr>
      </p:pic>
    </p:spTree>
    <p:extLst>
      <p:ext uri="{BB962C8B-B14F-4D97-AF65-F5344CB8AC3E}">
        <p14:creationId xmlns:p14="http://schemas.microsoft.com/office/powerpoint/2010/main" val="349032371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t>Figure </a:t>
            </a:r>
            <a:r>
              <a:rPr lang="en-US" dirty="0" smtClean="0"/>
              <a:t>6.9 </a:t>
            </a:r>
            <a:r>
              <a:rPr lang="en-US" dirty="0"/>
              <a:t>Craps </a:t>
            </a:r>
            <a:r>
              <a:rPr lang="en-US" dirty="0" smtClean="0"/>
              <a:t>Simulation </a:t>
            </a:r>
            <a:r>
              <a:rPr lang="en-US" sz="2000" b="0" dirty="0" smtClean="0"/>
              <a:t>(3 </a:t>
            </a:r>
            <a:r>
              <a:rPr lang="en-US" sz="2000" b="0" dirty="0"/>
              <a:t>of </a:t>
            </a:r>
            <a:r>
              <a:rPr lang="en-US" sz="2000" b="0" dirty="0" smtClean="0"/>
              <a:t>5)</a:t>
            </a:r>
            <a:endParaRPr lang="en-US" dirty="0"/>
          </a:p>
        </p:txBody>
      </p:sp>
      <p:pic>
        <p:nvPicPr>
          <p:cNvPr id="6" name="Picture 5" descr="The code continues. Line 39, indented once. forward slash forward slash while game is not complete. Line 40, indented once. while left parenthesis status colon colon CONTINUE equals equals game Status right parenthesis left brace forward slash forward slash not WON or. Line 41, indented twice. sum Of Dice equals roll Dice left parenthesis right parenthesis semicolon forward slash forward slash roll dice again. Line 42. blank. Line 43, indented twice. forward slash forward slash determine game status. Line 44, indented twice. if left parenthesis sum Of Dice equals equals my Point right parenthesis left brace forward slash forward slash win by making point. Line 45, indented 3 times. game Status equals Status colon colon WON semicolon. Line 46, indented twice. right brace. Line 47, indented twice. else left brace. Line 48, indented 3 times. if left parenthesis sum Of Dice equals equals 7 right parenthesis left brace forward slash forward slash lose by rolling 7 before point. Line 49, indented 4 times. game Status equals Status colon colon LOST semicolon. Line 50, indented 3 times. right brace. Line 51, indented twice. right brace. Line 52, indented once. right brace. Line 53. blank. Line 54, indented once. forward slash forward slash display won or lost message. Line 55, indented once. if left parenthesis status colon colon WON equals equals game Status right parenthesis left brace. Line 56, indented twice. c out left angle bracket left angle bracket double quote Player wins double quote left angle bracket left angle bracket end l semicolon. Line 57, indented once. right brace. Line 58, indented once. else left brace. Line 59, indented twice. c out left angle bracket left angle bracket double quote Player loses double quote left angle bracket left angle bracket end l semicolon. Line 60, indented once. right brace. Line 61. right brace. Line 62.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784" y="1655468"/>
            <a:ext cx="6408432" cy="4343356"/>
          </a:xfrm>
          <a:prstGeom prst="rect">
            <a:avLst/>
          </a:prstGeom>
        </p:spPr>
      </p:pic>
    </p:spTree>
    <p:extLst>
      <p:ext uri="{BB962C8B-B14F-4D97-AF65-F5344CB8AC3E}">
        <p14:creationId xmlns:p14="http://schemas.microsoft.com/office/powerpoint/2010/main" val="31602760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t>Figure </a:t>
            </a:r>
            <a:r>
              <a:rPr lang="en-US" dirty="0" smtClean="0"/>
              <a:t>6.9 </a:t>
            </a:r>
            <a:r>
              <a:rPr lang="en-US" dirty="0"/>
              <a:t>Craps </a:t>
            </a:r>
            <a:r>
              <a:rPr lang="en-US" dirty="0" smtClean="0"/>
              <a:t>Simulation </a:t>
            </a:r>
            <a:r>
              <a:rPr lang="en-US" sz="2000" b="0" dirty="0" smtClean="0"/>
              <a:t>(4 </a:t>
            </a:r>
            <a:r>
              <a:rPr lang="en-US" sz="2000" b="0" dirty="0"/>
              <a:t>of </a:t>
            </a:r>
            <a:r>
              <a:rPr lang="en-US" sz="2000" b="0" dirty="0" smtClean="0"/>
              <a:t>5)</a:t>
            </a:r>
            <a:endParaRPr lang="en-US" dirty="0"/>
          </a:p>
        </p:txBody>
      </p:sp>
      <p:pic>
        <p:nvPicPr>
          <p:cNvPr id="6" name="Picture 5" descr="The code continues. Line 63. forward slash forward slash roll dice comma calculate sum and display results. Line 64. unsigned i n t roll Dice left parenthesis right parenthesis left brace. Line 65, indented once. i n t die1 left brace 1 plus rand left parenthesis right parenthesis percent sign 6 right brace semicolon forward slash forward slash first die roll. Line 66, indented once. i n t die2 left brace 1 plus rand left parenthesis right parenthesis percent sign 6 right brace semicolon forward slash forward slash second die roll. Line 67, indented once. i n t sum left brace die1 plus die2 right brace semicolon forward slash forward slash compute sum of die values. Line 68. blank. Line 69, indented once. forward slash forward slash display results of this roll. Line 70, indented once. c out left angle bracket left angle bracket double quote Player rolled double quote left angle bracket left angle bracket die1 left angle bracket left angle bracket double quote plus double quote left angle bracket left angle bracket die2. Line 71, indented twice. left angle bracket left angle bracket double quote equals double quote left angle bracket left angle bracket sum left angle bracket left angle bracket end l semicolon. Line 72, indented once. return sum semicolon. Line 73. right brace. This code has four outputs. The first output has two lines. Line 1. Player rolled 2 plus 5 equals 7. Line 2. Player wins. The second output has two lines. Line 1. Player rolled 6 plus 6 equals 12. Line 2. Player los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584" y="1711890"/>
            <a:ext cx="7326832" cy="4363874"/>
          </a:xfrm>
          <a:prstGeom prst="rect">
            <a:avLst/>
          </a:prstGeom>
        </p:spPr>
      </p:pic>
    </p:spTree>
    <p:extLst>
      <p:ext uri="{BB962C8B-B14F-4D97-AF65-F5344CB8AC3E}">
        <p14:creationId xmlns:p14="http://schemas.microsoft.com/office/powerpoint/2010/main" val="39788864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US" dirty="0"/>
              <a:t>Figure </a:t>
            </a:r>
            <a:r>
              <a:rPr lang="en-US" dirty="0" smtClean="0"/>
              <a:t>6.9 </a:t>
            </a:r>
            <a:r>
              <a:rPr lang="en-US" dirty="0"/>
              <a:t>Craps </a:t>
            </a:r>
            <a:r>
              <a:rPr lang="en-US" dirty="0" smtClean="0"/>
              <a:t>Simulation </a:t>
            </a:r>
            <a:r>
              <a:rPr lang="en-US" sz="2000" b="0" dirty="0" smtClean="0"/>
              <a:t>(5 </a:t>
            </a:r>
            <a:r>
              <a:rPr lang="en-US" sz="2000" b="0" dirty="0"/>
              <a:t>of 5)</a:t>
            </a:r>
            <a:endParaRPr lang="en-US" dirty="0"/>
          </a:p>
        </p:txBody>
      </p:sp>
      <p:pic>
        <p:nvPicPr>
          <p:cNvPr id="6" name="Picture 5" descr="The third output has 10 lines. Line 1. Line 1. Player rolled 1 plus 3 equals 4. Line 2. Point is 4. Line 3. Player rolled 4 + 6 = 10. Line 4. Player rolled 2 + 4 = 6. Line 5. Player rolled 6 + 4 = 10. Line 6. Player rolled 2 + 3 = 5. Line 7. Player rolled 2 + 4 = 6. Line 8. Player rolled 1 + 1 = 2. Line 9. Player rolled 4 + 4 = 8. Line 10. Player rolled 4 + 3 = 7. Line 11. Player loses. The fourth output has 7 lines. Line 1. Player rolled 3 + 3 = 6. Line 2. Point is 6. Line 3. Player rolled 5 + 3 = 8. Line 4. Player rolled 4 + 5 = 9. Line 5. Player rolled 2 + 1 = 3. Line 6. Player rolled 1 + S = 6. Line 7. Player wi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344" y="1728623"/>
            <a:ext cx="7523312" cy="4278966"/>
          </a:xfrm>
          <a:prstGeom prst="rect">
            <a:avLst/>
          </a:prstGeom>
        </p:spPr>
      </p:pic>
    </p:spTree>
    <p:extLst>
      <p:ext uri="{BB962C8B-B14F-4D97-AF65-F5344CB8AC3E}">
        <p14:creationId xmlns:p14="http://schemas.microsoft.com/office/powerpoint/2010/main" val="112051568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sz="3200" kern="1200" dirty="0" smtClean="0">
                <a:latin typeface="Times New Roman" panose="02020603050405020304" pitchFamily="18" charset="0"/>
                <a:ea typeface="+mj-ea"/>
                <a:cs typeface="+mj-cs"/>
              </a:rPr>
              <a:t>6.8 Case Study: Game of Chance; Introducing </a:t>
            </a:r>
            <a:r>
              <a:rPr lang="en-US" sz="3200" kern="1200" dirty="0" smtClean="0">
                <a:latin typeface="Consolas" panose="020B0609020204030204" pitchFamily="49" charset="0"/>
                <a:ea typeface="+mj-ea"/>
                <a:cs typeface="+mj-cs"/>
              </a:rPr>
              <a:t>enum</a:t>
            </a:r>
            <a:r>
              <a:rPr lang="en-US" sz="3200"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(2 of 6)</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085704"/>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A scoped </a:t>
            </a:r>
            <a:r>
              <a:rPr lang="en-US" altLang="en-US" sz="2400" b="1" kern="1200" dirty="0">
                <a:solidFill>
                  <a:srgbClr val="000000"/>
                </a:solidFill>
                <a:latin typeface="Arial (Body)"/>
                <a:ea typeface="+mn-ea"/>
                <a:cs typeface="+mn-cs"/>
              </a:rPr>
              <a:t>enumeration</a:t>
            </a:r>
            <a:r>
              <a:rPr lang="en-US" altLang="en-US" sz="2400" kern="1200" dirty="0">
                <a:solidFill>
                  <a:srgbClr val="000000"/>
                </a:solidFill>
                <a:latin typeface="Arial (Body)"/>
                <a:ea typeface="+mn-ea"/>
                <a:cs typeface="+mn-cs"/>
              </a:rPr>
              <a:t> (C++11) introduced by </a:t>
            </a:r>
            <a:r>
              <a:rPr lang="en-US" altLang="en-US" sz="2400" b="1" kern="1200" dirty="0">
                <a:solidFill>
                  <a:srgbClr val="000000"/>
                </a:solidFill>
                <a:latin typeface="Consolas" panose="020B0609020204030204" pitchFamily="49" charset="0"/>
                <a:ea typeface="+mn-ea"/>
                <a:cs typeface="+mn-cs"/>
              </a:rPr>
              <a:t>enum</a:t>
            </a:r>
            <a:r>
              <a:rPr lang="en-US" altLang="en-US" sz="2400" b="1" kern="1200" dirty="0">
                <a:solidFill>
                  <a:srgbClr val="000000"/>
                </a:solidFill>
                <a:latin typeface="Arial (Body)"/>
                <a:ea typeface="+mn-ea"/>
                <a:cs typeface="+mn-cs"/>
              </a:rPr>
              <a:t> </a:t>
            </a:r>
            <a:r>
              <a:rPr lang="en-US" altLang="en-US" sz="2400" b="1" kern="1200" dirty="0">
                <a:solidFill>
                  <a:srgbClr val="000000"/>
                </a:solidFill>
                <a:latin typeface="Consolas" panose="020B0609020204030204" pitchFamily="49" charset="0"/>
                <a:ea typeface="+mn-ea"/>
                <a:cs typeface="+mn-cs"/>
              </a:rPr>
              <a:t>class</a:t>
            </a:r>
            <a:r>
              <a:rPr lang="en-US" altLang="en-US" sz="2400" b="1"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and followed by a </a:t>
            </a:r>
            <a:r>
              <a:rPr lang="en-US" altLang="en-US" sz="2400" b="1" kern="1200" dirty="0">
                <a:solidFill>
                  <a:srgbClr val="000000"/>
                </a:solidFill>
                <a:latin typeface="Arial (Body)"/>
                <a:ea typeface="+mn-ea"/>
                <a:cs typeface="+mn-cs"/>
              </a:rPr>
              <a:t>type name</a:t>
            </a:r>
            <a:r>
              <a:rPr lang="en-US" altLang="en-US" sz="2400" kern="1200" dirty="0">
                <a:solidFill>
                  <a:srgbClr val="000000"/>
                </a:solidFill>
                <a:latin typeface="Arial (Body)"/>
                <a:ea typeface="+mn-ea"/>
                <a:cs typeface="+mn-cs"/>
              </a:rPr>
              <a:t>, is a set of identifiers representing integer constants.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values of these </a:t>
            </a:r>
            <a:r>
              <a:rPr lang="en-US" altLang="en-US" sz="2400" b="1" kern="1200" dirty="0">
                <a:solidFill>
                  <a:srgbClr val="000000"/>
                </a:solidFill>
                <a:latin typeface="Arial (Body)"/>
                <a:ea typeface="+mn-ea"/>
                <a:cs typeface="+mn-cs"/>
              </a:rPr>
              <a:t>enumeration constants </a:t>
            </a:r>
            <a:r>
              <a:rPr lang="en-US" altLang="en-US" sz="2400" kern="1200" dirty="0">
                <a:solidFill>
                  <a:srgbClr val="000000"/>
                </a:solidFill>
                <a:latin typeface="Arial (Body)"/>
                <a:ea typeface="+mn-ea"/>
                <a:cs typeface="+mn-cs"/>
              </a:rPr>
              <a:t>start at </a:t>
            </a:r>
            <a:r>
              <a:rPr lang="en-US" altLang="en-US" sz="2400" kern="1200" dirty="0">
                <a:solidFill>
                  <a:srgbClr val="000000"/>
                </a:solidFill>
                <a:latin typeface="Consolas" panose="020B0609020204030204" pitchFamily="49" charset="0"/>
                <a:ea typeface="+mn-ea"/>
                <a:cs typeface="+mn-cs"/>
              </a:rPr>
              <a:t>0</a:t>
            </a:r>
            <a:r>
              <a:rPr lang="en-US" altLang="en-US" sz="2400" kern="1200" dirty="0">
                <a:solidFill>
                  <a:srgbClr val="000000"/>
                </a:solidFill>
                <a:latin typeface="Arial (Body)"/>
                <a:ea typeface="+mn-ea"/>
                <a:cs typeface="+mn-cs"/>
              </a:rPr>
              <a:t>, unless specified otherwise, and increment by </a:t>
            </a:r>
            <a:r>
              <a:rPr lang="en-US" altLang="en-US" sz="2400" kern="1200" dirty="0">
                <a:solidFill>
                  <a:srgbClr val="000000"/>
                </a:solidFill>
                <a:latin typeface="Consolas" panose="020B0609020204030204" pitchFamily="49" charset="0"/>
                <a:ea typeface="+mn-ea"/>
                <a:cs typeface="+mn-cs"/>
              </a:rPr>
              <a:t>1</a:t>
            </a:r>
            <a:r>
              <a:rPr lang="en-US" alt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identifiers must be unique, but separate enumeration constants can have the same value.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Variables of an </a:t>
            </a:r>
            <a:r>
              <a:rPr lang="en-US" altLang="en-US" sz="2400" kern="1200" dirty="0">
                <a:solidFill>
                  <a:srgbClr val="000000"/>
                </a:solidFill>
                <a:latin typeface="Consolas" panose="020B0609020204030204" pitchFamily="49" charset="0"/>
                <a:ea typeface="+mn-ea"/>
                <a:cs typeface="+mn-cs"/>
              </a:rPr>
              <a:t>enum class</a:t>
            </a:r>
            <a:r>
              <a:rPr lang="en-US" altLang="en-US" sz="2400" kern="1200" dirty="0">
                <a:solidFill>
                  <a:srgbClr val="000000"/>
                </a:solidFill>
                <a:latin typeface="Arial (Body)"/>
                <a:ea typeface="+mn-ea"/>
                <a:cs typeface="+mn-cs"/>
              </a:rPr>
              <a:t> can be assigned only one of the values declared in the enumeration.</a:t>
            </a:r>
          </a:p>
        </p:txBody>
      </p:sp>
    </p:spTree>
    <p:extLst>
      <p:ext uri="{BB962C8B-B14F-4D97-AF65-F5344CB8AC3E}">
        <p14:creationId xmlns:p14="http://schemas.microsoft.com/office/powerpoint/2010/main" val="151107403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Good Programming Practice 6.2</a:t>
            </a:r>
          </a:p>
        </p:txBody>
      </p:sp>
      <p:sp>
        <p:nvSpPr>
          <p:cNvPr id="7" name="Text Placeholder 6"/>
          <p:cNvSpPr>
            <a:spLocks noGrp="1"/>
          </p:cNvSpPr>
          <p:nvPr>
            <p:ph type="body" idx="1"/>
          </p:nvPr>
        </p:nvSpPr>
        <p:spPr/>
        <p:txBody>
          <a:bodyPr/>
          <a:lstStyle/>
          <a:p>
            <a:pPr marL="0" indent="0">
              <a:buNone/>
            </a:pPr>
            <a:r>
              <a:rPr lang="en-US" sz="2400" dirty="0">
                <a:latin typeface="+mn-lt"/>
              </a:rPr>
              <a:t>By convention, you should capitalize the first letter of an </a:t>
            </a:r>
            <a:r>
              <a:rPr lang="en-US" sz="2400" dirty="0">
                <a:latin typeface="Consolas" panose="020B0609020204030204" pitchFamily="49" charset="0"/>
              </a:rPr>
              <a:t>enum class</a:t>
            </a:r>
            <a:r>
              <a:rPr lang="en-US" sz="2400" dirty="0">
                <a:latin typeface="+mn-lt"/>
              </a:rPr>
              <a:t>’s name.</a:t>
            </a:r>
          </a:p>
        </p:txBody>
      </p:sp>
    </p:spTree>
    <p:extLst>
      <p:ext uri="{BB962C8B-B14F-4D97-AF65-F5344CB8AC3E}">
        <p14:creationId xmlns:p14="http://schemas.microsoft.com/office/powerpoint/2010/main" val="37551630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6.1 </a:t>
            </a:r>
            <a:r>
              <a:rPr lang="en-US" dirty="0" smtClean="0"/>
              <a:t>Introduction </a:t>
            </a:r>
            <a:r>
              <a:rPr lang="en-US" sz="2000" b="0" dirty="0" smtClean="0"/>
              <a:t>(1 of 2)</a:t>
            </a:r>
            <a:endParaRPr lang="en-US" sz="2000" b="0" dirty="0"/>
          </a:p>
        </p:txBody>
      </p:sp>
      <p:sp>
        <p:nvSpPr>
          <p:cNvPr id="3" name="Text Placeholder 2"/>
          <p:cNvSpPr>
            <a:spLocks noGrp="1"/>
          </p:cNvSpPr>
          <p:nvPr>
            <p:ph type="body" idx="1"/>
          </p:nvPr>
        </p:nvSpPr>
        <p:spPr/>
        <p:txBody>
          <a:bodyPr/>
          <a:lstStyle/>
          <a:p>
            <a:r>
              <a:rPr lang="en-US" sz="2200" dirty="0">
                <a:latin typeface="+mn-lt"/>
              </a:rPr>
              <a:t>Develop and maintain a large program by constructing it from small, simple pieces, or components.</a:t>
            </a:r>
          </a:p>
          <a:p>
            <a:pPr lvl="1"/>
            <a:r>
              <a:rPr lang="en-US" sz="2200" b="1" dirty="0">
                <a:latin typeface="+mn-lt"/>
              </a:rPr>
              <a:t>divide and conquer.</a:t>
            </a:r>
          </a:p>
          <a:p>
            <a:r>
              <a:rPr lang="en-US" sz="2200" dirty="0">
                <a:latin typeface="+mn-lt"/>
              </a:rPr>
              <a:t>Emphasize how to declare and use functions to facilitate the design, implementation, operation and maintenance of large programs.</a:t>
            </a:r>
          </a:p>
          <a:p>
            <a:r>
              <a:rPr lang="en-US" sz="2200" dirty="0">
                <a:latin typeface="+mn-lt"/>
              </a:rPr>
              <a:t>Function prototypes and how the compiler uses them to </a:t>
            </a:r>
            <a:r>
              <a:rPr lang="en-US" sz="2200" dirty="0" smtClean="0">
                <a:latin typeface="+mn-lt"/>
              </a:rPr>
              <a:t>convert </a:t>
            </a:r>
            <a:r>
              <a:rPr lang="en-US" sz="2200" dirty="0">
                <a:latin typeface="+mn-lt"/>
              </a:rPr>
              <a:t>the type of an argument in a function call to the type specified in a function’s parameter list, if necessary.</a:t>
            </a:r>
          </a:p>
          <a:p>
            <a:r>
              <a:rPr lang="en-US" sz="2200" dirty="0">
                <a:latin typeface="+mn-lt"/>
              </a:rPr>
              <a:t>Simulation techniques with random number generation.</a:t>
            </a:r>
          </a:p>
          <a:p>
            <a:r>
              <a:rPr lang="en-US" sz="2200" dirty="0">
                <a:latin typeface="+mn-lt"/>
              </a:rPr>
              <a:t>C++’s scope rules.</a:t>
            </a:r>
          </a:p>
        </p:txBody>
      </p:sp>
    </p:spTree>
    <p:extLst>
      <p:ext uri="{BB962C8B-B14F-4D97-AF65-F5344CB8AC3E}">
        <p14:creationId xmlns:p14="http://schemas.microsoft.com/office/powerpoint/2010/main" val="26524514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Good Programming Practice 6.3</a:t>
            </a:r>
          </a:p>
        </p:txBody>
      </p:sp>
      <p:sp>
        <p:nvSpPr>
          <p:cNvPr id="5" name="Text Placeholder 4"/>
          <p:cNvSpPr>
            <a:spLocks noGrp="1"/>
          </p:cNvSpPr>
          <p:nvPr>
            <p:ph type="body" idx="1"/>
          </p:nvPr>
        </p:nvSpPr>
        <p:spPr/>
        <p:txBody>
          <a:bodyPr/>
          <a:lstStyle/>
          <a:p>
            <a:pPr marL="0" indent="0">
              <a:buNone/>
            </a:pPr>
            <a:r>
              <a:rPr lang="en-US" sz="2400" dirty="0">
                <a:latin typeface="+mn-lt"/>
              </a:rPr>
              <a:t>Use only uppercase letters in enumeration constant names. This makes these </a:t>
            </a:r>
            <a:r>
              <a:rPr lang="en-US" sz="2400" dirty="0" smtClean="0">
                <a:latin typeface="+mn-lt"/>
              </a:rPr>
              <a:t>constants stand </a:t>
            </a:r>
            <a:r>
              <a:rPr lang="en-US" sz="2400" dirty="0">
                <a:latin typeface="+mn-lt"/>
              </a:rPr>
              <a:t>out in a program and reminds you that enumeration constants are not variables.</a:t>
            </a:r>
          </a:p>
        </p:txBody>
      </p:sp>
    </p:spTree>
    <p:extLst>
      <p:ext uri="{BB962C8B-B14F-4D97-AF65-F5344CB8AC3E}">
        <p14:creationId xmlns:p14="http://schemas.microsoft.com/office/powerpoint/2010/main" val="242278314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sz="3200" kern="1200" dirty="0" smtClean="0">
                <a:latin typeface="Times New Roman" panose="02020603050405020304" pitchFamily="18" charset="0"/>
                <a:ea typeface="+mj-ea"/>
                <a:cs typeface="+mj-cs"/>
              </a:rPr>
              <a:t>6.8 Case Study: Game of Chance; Introducing </a:t>
            </a:r>
            <a:r>
              <a:rPr lang="en-US" sz="3200" kern="1200" dirty="0" smtClean="0">
                <a:latin typeface="Consolas" panose="020B0609020204030204" pitchFamily="49" charset="0"/>
                <a:ea typeface="+mj-ea"/>
                <a:cs typeface="+mj-cs"/>
              </a:rPr>
              <a:t>enum</a:t>
            </a:r>
            <a:r>
              <a:rPr lang="en-US" sz="3200"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(3 of 6)</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To reference a scoped </a:t>
            </a:r>
            <a:r>
              <a:rPr lang="en-US" altLang="en-US" sz="2400" kern="1200" dirty="0">
                <a:solidFill>
                  <a:srgbClr val="000000"/>
                </a:solidFill>
                <a:latin typeface="Consolas" panose="020B0609020204030204" pitchFamily="49" charset="0"/>
                <a:ea typeface="+mn-ea"/>
                <a:cs typeface="+mn-cs"/>
              </a:rPr>
              <a:t>enum</a:t>
            </a:r>
            <a:r>
              <a:rPr lang="en-US" altLang="en-US" sz="2400" kern="1200" dirty="0">
                <a:solidFill>
                  <a:srgbClr val="000000"/>
                </a:solidFill>
                <a:latin typeface="Arial (Body)"/>
                <a:ea typeface="+mn-ea"/>
                <a:cs typeface="+mn-cs"/>
              </a:rPr>
              <a:t> constant, qualify it with the type name and the scope-resolution operator </a:t>
            </a:r>
            <a:r>
              <a:rPr lang="en-US" altLang="en-US" sz="2400" kern="1200" dirty="0">
                <a:solidFill>
                  <a:srgbClr val="000000"/>
                </a:solidFill>
                <a:latin typeface="Consolas" panose="020B0609020204030204" pitchFamily="49" charset="0"/>
                <a:ea typeface="+mn-ea"/>
                <a:cs typeface="+mn-cs"/>
              </a:rPr>
              <a:t>(::)</a:t>
            </a:r>
            <a:r>
              <a:rPr lang="en-US" altLang="en-US" sz="2400" kern="1200" dirty="0">
                <a:solidFill>
                  <a:srgbClr val="000000"/>
                </a:solidFill>
                <a:latin typeface="Arial (Body)"/>
                <a:ea typeface="+mn-ea"/>
                <a:cs typeface="+mn-cs"/>
              </a:rPr>
              <a:t>, as in </a:t>
            </a:r>
            <a:r>
              <a:rPr lang="en-US" altLang="en-US" sz="2400" kern="1200" dirty="0">
                <a:solidFill>
                  <a:srgbClr val="000000"/>
                </a:solidFill>
                <a:latin typeface="Consolas" panose="020B0609020204030204" pitchFamily="49" charset="0"/>
                <a:ea typeface="+mn-ea"/>
                <a:cs typeface="+mn-cs"/>
              </a:rPr>
              <a:t>Status::CONTINUE</a:t>
            </a:r>
            <a:r>
              <a:rPr lang="en-US" alt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237938560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Error-Prevention Tip 6.6</a:t>
            </a:r>
          </a:p>
        </p:txBody>
      </p:sp>
      <p:sp>
        <p:nvSpPr>
          <p:cNvPr id="5" name="Text Placeholder 4"/>
          <p:cNvSpPr>
            <a:spLocks noGrp="1"/>
          </p:cNvSpPr>
          <p:nvPr>
            <p:ph type="body" idx="1"/>
          </p:nvPr>
        </p:nvSpPr>
        <p:spPr/>
        <p:txBody>
          <a:bodyPr/>
          <a:lstStyle/>
          <a:p>
            <a:pPr marL="0" indent="0">
              <a:buNone/>
            </a:pPr>
            <a:r>
              <a:rPr lang="en-US" sz="2400" dirty="0">
                <a:latin typeface="+mn-lt"/>
              </a:rPr>
              <a:t>Qualifying an </a:t>
            </a:r>
            <a:r>
              <a:rPr lang="en-US" sz="2400" dirty="0">
                <a:latin typeface="Consolas" panose="020B0609020204030204" pitchFamily="49" charset="0"/>
              </a:rPr>
              <a:t>enum class</a:t>
            </a:r>
            <a:r>
              <a:rPr lang="en-US" sz="2400" dirty="0">
                <a:latin typeface="+mn-lt"/>
              </a:rPr>
              <a:t>’s constant with its typename and </a:t>
            </a:r>
            <a:r>
              <a:rPr lang="en-US" sz="2400" dirty="0">
                <a:latin typeface="Consolas" panose="020B0609020204030204" pitchFamily="49" charset="0"/>
              </a:rPr>
              <a:t>::</a:t>
            </a:r>
            <a:r>
              <a:rPr lang="en-US" sz="2400" dirty="0">
                <a:latin typeface="+mn-lt"/>
              </a:rPr>
              <a:t> explicitly identifies the constant as being in the scope of the specified </a:t>
            </a:r>
            <a:r>
              <a:rPr lang="en-US" sz="2400" dirty="0" smtClean="0">
                <a:latin typeface="Consolas" panose="020B0609020204030204" pitchFamily="49" charset="0"/>
              </a:rPr>
              <a:t>enum class</a:t>
            </a:r>
            <a:r>
              <a:rPr lang="en-US" sz="2400" dirty="0" smtClean="0">
                <a:latin typeface="+mn-lt"/>
              </a:rPr>
              <a:t>. </a:t>
            </a:r>
            <a:r>
              <a:rPr lang="en-US" sz="2400" dirty="0">
                <a:latin typeface="+mn-lt"/>
              </a:rPr>
              <a:t>If another </a:t>
            </a:r>
            <a:r>
              <a:rPr lang="en-US" sz="2400" dirty="0">
                <a:latin typeface="Consolas" panose="020B0609020204030204" pitchFamily="49" charset="0"/>
              </a:rPr>
              <a:t>enum class</a:t>
            </a:r>
            <a:r>
              <a:rPr lang="en-US" sz="2400" dirty="0">
                <a:latin typeface="+mn-lt"/>
              </a:rPr>
              <a:t> </a:t>
            </a:r>
            <a:r>
              <a:rPr lang="en-US" sz="2400" dirty="0" smtClean="0">
                <a:latin typeface="+mn-lt"/>
              </a:rPr>
              <a:t>contains the </a:t>
            </a:r>
            <a:r>
              <a:rPr lang="en-US" sz="2400" dirty="0">
                <a:latin typeface="+mn-lt"/>
              </a:rPr>
              <a:t>same identifier for one of its constants, it’s always clear which version of the constant is being used, because the typename and </a:t>
            </a:r>
            <a:r>
              <a:rPr lang="en-US" sz="2400" dirty="0">
                <a:latin typeface="Consolas" panose="020B0609020204030204" pitchFamily="49" charset="0"/>
              </a:rPr>
              <a:t>::</a:t>
            </a:r>
            <a:r>
              <a:rPr lang="en-US" sz="2400" dirty="0">
                <a:latin typeface="+mn-lt"/>
              </a:rPr>
              <a:t> are required.</a:t>
            </a:r>
          </a:p>
        </p:txBody>
      </p:sp>
    </p:spTree>
    <p:extLst>
      <p:ext uri="{BB962C8B-B14F-4D97-AF65-F5344CB8AC3E}">
        <p14:creationId xmlns:p14="http://schemas.microsoft.com/office/powerpoint/2010/main" val="16424208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129"/>
            <a:ext cx="8229600" cy="1169521"/>
          </a:xfrm>
        </p:spPr>
        <p:txBody>
          <a:bodyPr tIns="91425">
            <a:spAutoFit/>
          </a:bodyPr>
          <a:lstStyle/>
          <a:p>
            <a:pPr lvl="0">
              <a:spcBef>
                <a:spcPct val="0"/>
              </a:spcBef>
              <a:buClrTx/>
              <a:defRPr/>
            </a:pPr>
            <a:r>
              <a:rPr lang="en-US" sz="3200" kern="1200" dirty="0" smtClean="0">
                <a:latin typeface="Times New Roman" panose="02020603050405020304" pitchFamily="18" charset="0"/>
                <a:ea typeface="+mj-ea"/>
                <a:cs typeface="+mj-cs"/>
              </a:rPr>
              <a:t>6.8 Case Study: Game of Chance; Introducing </a:t>
            </a:r>
            <a:r>
              <a:rPr lang="en-US" sz="3200" kern="1200" dirty="0" smtClean="0">
                <a:latin typeface="Consolas" panose="020B0609020204030204" pitchFamily="49" charset="0"/>
                <a:ea typeface="+mj-ea"/>
                <a:cs typeface="+mj-cs"/>
              </a:rPr>
              <a:t>enum</a:t>
            </a:r>
            <a:r>
              <a:rPr lang="en-US" sz="3200"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(4 of 6)</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000244"/>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Another popular enumeration </a:t>
            </a:r>
            <a:r>
              <a:rPr lang="en-US" altLang="en-US" sz="2400" kern="1200" dirty="0" smtClean="0">
                <a:solidFill>
                  <a:srgbClr val="000000"/>
                </a:solidFill>
                <a:latin typeface="Arial (Body)"/>
                <a:ea typeface="+mn-ea"/>
                <a:cs typeface="+mn-cs"/>
              </a:rPr>
              <a:t>is</a:t>
            </a:r>
          </a:p>
          <a:p>
            <a:pPr marL="741600" lvl="1" indent="-284400" fontAlgn="base">
              <a:spcAft>
                <a:spcPct val="0"/>
              </a:spcAft>
              <a:buFontTx/>
              <a:buChar char="–"/>
            </a:pPr>
            <a:r>
              <a:rPr lang="en-US" altLang="en-US" sz="2400" kern="1200" dirty="0">
                <a:solidFill>
                  <a:srgbClr val="000000"/>
                </a:solidFill>
                <a:latin typeface="Arial (Body)"/>
                <a:ea typeface="+mn-ea"/>
                <a:cs typeface="+mn-cs"/>
              </a:rPr>
              <a:t> </a:t>
            </a:r>
          </a:p>
        </p:txBody>
      </p:sp>
      <p:pic>
        <p:nvPicPr>
          <p:cNvPr id="5" name="Picture 4" descr="Computer code reads, e n u m class Months left brace J A N equals 1 comma F E B comma M A R comma A P R comma M A Y comma J U N comma J U L comma A U G comma S E P comma O C T comma N O V comma D E C right brace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495" y="2161426"/>
            <a:ext cx="7107936" cy="652272"/>
          </a:xfrm>
          <a:prstGeom prst="rect">
            <a:avLst/>
          </a:prstGeom>
        </p:spPr>
      </p:pic>
      <p:sp>
        <p:nvSpPr>
          <p:cNvPr id="4" name="Text Placeholder 3"/>
          <p:cNvSpPr>
            <a:spLocks noGrp="1"/>
          </p:cNvSpPr>
          <p:nvPr>
            <p:ph type="body" idx="2"/>
          </p:nvPr>
        </p:nvSpPr>
        <p:spPr>
          <a:xfrm>
            <a:off x="457200" y="2910840"/>
            <a:ext cx="8229600" cy="2987040"/>
          </a:xfrm>
        </p:spPr>
        <p:txBody>
          <a:bodyPr/>
          <a:lstStyle/>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rPr>
              <a:t>creates user-defined type </a:t>
            </a:r>
            <a:r>
              <a:rPr lang="en-US" altLang="en-US" sz="2400" kern="1200" dirty="0">
                <a:solidFill>
                  <a:srgbClr val="000000"/>
                </a:solidFill>
                <a:latin typeface="Consolas" panose="020B0609020204030204" pitchFamily="49" charset="0"/>
              </a:rPr>
              <a:t>Months</a:t>
            </a:r>
            <a:r>
              <a:rPr lang="en-US" altLang="en-US" sz="2400" kern="1200" dirty="0">
                <a:solidFill>
                  <a:srgbClr val="000000"/>
                </a:solidFill>
                <a:latin typeface="Arial (Body)"/>
              </a:rPr>
              <a:t> with enumeration constants representing the months of the year.</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rPr>
              <a:t>The first value in the preceding enumeration is explicitly set to </a:t>
            </a:r>
            <a:r>
              <a:rPr lang="en-US" altLang="en-US" sz="2400" kern="1200" dirty="0">
                <a:solidFill>
                  <a:srgbClr val="000000"/>
                </a:solidFill>
                <a:latin typeface="Consolas" panose="020B0609020204030204" pitchFamily="49" charset="0"/>
              </a:rPr>
              <a:t>1</a:t>
            </a:r>
            <a:r>
              <a:rPr lang="en-US" altLang="en-US" sz="2400" kern="1200" dirty="0">
                <a:solidFill>
                  <a:srgbClr val="000000"/>
                </a:solidFill>
                <a:latin typeface="Arial (Body)"/>
              </a:rPr>
              <a:t>, so the remaining values increment from </a:t>
            </a:r>
            <a:r>
              <a:rPr lang="en-US" altLang="en-US" sz="2400" kern="1200" dirty="0">
                <a:solidFill>
                  <a:srgbClr val="000000"/>
                </a:solidFill>
                <a:latin typeface="Consolas" panose="020B0609020204030204" pitchFamily="49" charset="0"/>
              </a:rPr>
              <a:t>1</a:t>
            </a:r>
            <a:r>
              <a:rPr lang="en-US" altLang="en-US" sz="2400" kern="1200" dirty="0">
                <a:solidFill>
                  <a:srgbClr val="000000"/>
                </a:solidFill>
                <a:latin typeface="Arial (Body)"/>
              </a:rPr>
              <a:t>, resulting in the values </a:t>
            </a:r>
            <a:r>
              <a:rPr lang="en-US" altLang="en-US" sz="2400" kern="1200" dirty="0">
                <a:solidFill>
                  <a:srgbClr val="000000"/>
                </a:solidFill>
                <a:latin typeface="Consolas" panose="020B0609020204030204" pitchFamily="49" charset="0"/>
              </a:rPr>
              <a:t>1</a:t>
            </a:r>
            <a:r>
              <a:rPr lang="en-US" altLang="en-US" sz="2400" kern="1200" dirty="0">
                <a:solidFill>
                  <a:srgbClr val="000000"/>
                </a:solidFill>
                <a:latin typeface="Arial (Body)"/>
              </a:rPr>
              <a:t> through </a:t>
            </a:r>
            <a:r>
              <a:rPr lang="en-US" altLang="en-US" sz="2400" kern="1200" dirty="0">
                <a:solidFill>
                  <a:srgbClr val="000000"/>
                </a:solidFill>
                <a:latin typeface="Consolas" panose="020B0609020204030204" pitchFamily="49" charset="0"/>
              </a:rPr>
              <a:t>12</a:t>
            </a:r>
            <a:r>
              <a:rPr lang="en-US" altLang="en-US" sz="2400" kern="1200" dirty="0">
                <a:solidFill>
                  <a:srgbClr val="000000"/>
                </a:solidFill>
                <a:latin typeface="Arial (Body)"/>
              </a:rPr>
              <a:t>.</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rPr>
              <a:t>Any enumeration constant can be assigned an integer value in the enumeration definition</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59318872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Error-Prevention Tip 6.7</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US" sz="2400" dirty="0">
                <a:latin typeface="+mn-lt"/>
              </a:rPr>
              <a:t>Use unique values for an </a:t>
            </a:r>
            <a:r>
              <a:rPr lang="en-US" sz="2400" dirty="0">
                <a:latin typeface="Consolas" panose="020B0609020204030204" pitchFamily="49" charset="0"/>
              </a:rPr>
              <a:t>enum</a:t>
            </a:r>
            <a:r>
              <a:rPr lang="en-US" sz="2400" dirty="0">
                <a:latin typeface="+mn-lt"/>
              </a:rPr>
              <a:t>’s constants to help prevent hard-to-find logic errors.</a:t>
            </a:r>
          </a:p>
        </p:txBody>
      </p:sp>
    </p:spTree>
    <p:extLst>
      <p:ext uri="{BB962C8B-B14F-4D97-AF65-F5344CB8AC3E}">
        <p14:creationId xmlns:p14="http://schemas.microsoft.com/office/powerpoint/2010/main" val="2803444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sz="3200" kern="1200" dirty="0" smtClean="0">
                <a:latin typeface="Times New Roman" panose="02020603050405020304" pitchFamily="18" charset="0"/>
                <a:ea typeface="+mj-ea"/>
                <a:cs typeface="+mj-cs"/>
              </a:rPr>
              <a:t>6.8 Case Study: Game of Chance; Introducing </a:t>
            </a:r>
            <a:r>
              <a:rPr lang="en-US" sz="3200" kern="1200" dirty="0" smtClean="0">
                <a:latin typeface="Consolas" panose="020B0609020204030204" pitchFamily="49" charset="0"/>
                <a:ea typeface="+mj-ea"/>
                <a:cs typeface="+mj-cs"/>
              </a:rPr>
              <a:t>enum</a:t>
            </a:r>
            <a:r>
              <a:rPr lang="en-US" sz="3200"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(5 of 6)</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Prior to C++11, enumerations were defined with </a:t>
            </a:r>
            <a:r>
              <a:rPr lang="en-US" sz="2400" kern="1200" dirty="0">
                <a:solidFill>
                  <a:srgbClr val="000000"/>
                </a:solidFill>
                <a:latin typeface="Consolas" panose="020B0609020204030204" pitchFamily="49" charset="0"/>
                <a:ea typeface="+mn-ea"/>
                <a:cs typeface="+mn-cs"/>
              </a:rPr>
              <a:t>enum</a:t>
            </a:r>
            <a:r>
              <a:rPr lang="en-US" sz="2400" kern="1200" dirty="0">
                <a:solidFill>
                  <a:srgbClr val="000000"/>
                </a:solidFill>
                <a:latin typeface="Arial (Body)"/>
                <a:ea typeface="+mn-ea"/>
                <a:cs typeface="Times New Roman" pitchFamily="18" charset="0"/>
              </a:rPr>
              <a:t> </a:t>
            </a:r>
            <a:r>
              <a:rPr lang="en-US" sz="2400" kern="1200" dirty="0">
                <a:solidFill>
                  <a:srgbClr val="000000"/>
                </a:solidFill>
                <a:latin typeface="Arial (Body)"/>
                <a:ea typeface="+mn-ea"/>
                <a:cs typeface="+mn-cs"/>
              </a:rPr>
              <a:t>(unscoped </a:t>
            </a:r>
            <a:r>
              <a:rPr lang="en-US" sz="2400" kern="1200" dirty="0" smtClean="0">
                <a:solidFill>
                  <a:srgbClr val="000000"/>
                </a:solidFill>
                <a:latin typeface="Consolas" panose="020B0609020204030204" pitchFamily="49" charset="0"/>
                <a:ea typeface="+mn-ea"/>
                <a:cs typeface="+mn-cs"/>
              </a:rPr>
              <a:t>enum</a:t>
            </a:r>
            <a:r>
              <a:rPr lang="en-US" sz="2400" kern="1200" dirty="0" smtClean="0">
                <a:solidFill>
                  <a:srgbClr val="000000"/>
                </a:solidFill>
                <a:latin typeface="Arial (Body)"/>
                <a:ea typeface="+mn-ea"/>
                <a:cs typeface="Times New Roman" pitchFamily="18" charset="0"/>
              </a:rPr>
              <a:t>s</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Problem: multiple </a:t>
            </a:r>
            <a:r>
              <a:rPr lang="en-US" sz="2400" kern="1200" dirty="0">
                <a:solidFill>
                  <a:srgbClr val="000000"/>
                </a:solidFill>
                <a:latin typeface="Consolas" panose="020B0609020204030204" pitchFamily="49" charset="0"/>
                <a:ea typeface="+mn-ea"/>
                <a:cs typeface="+mn-cs"/>
              </a:rPr>
              <a:t>enum</a:t>
            </a:r>
            <a:r>
              <a:rPr lang="en-US" sz="2400" kern="1200" dirty="0">
                <a:solidFill>
                  <a:srgbClr val="000000"/>
                </a:solidFill>
                <a:latin typeface="Arial (Body)"/>
                <a:ea typeface="+mn-ea"/>
                <a:cs typeface="Times New Roman" pitchFamily="18" charset="0"/>
              </a:rPr>
              <a:t>s </a:t>
            </a:r>
            <a:r>
              <a:rPr lang="en-US" sz="2400" kern="1200" dirty="0">
                <a:solidFill>
                  <a:srgbClr val="000000"/>
                </a:solidFill>
                <a:latin typeface="Arial (Body)"/>
                <a:ea typeface="+mn-ea"/>
                <a:cs typeface="+mn-cs"/>
              </a:rPr>
              <a:t>may contain the same </a:t>
            </a:r>
            <a:r>
              <a:rPr lang="en-US" sz="2400" kern="1200" dirty="0" smtClean="0">
                <a:solidFill>
                  <a:srgbClr val="000000"/>
                </a:solidFill>
                <a:latin typeface="Arial (Body)"/>
                <a:ea typeface="+mn-ea"/>
                <a:cs typeface="+mn-cs"/>
              </a:rPr>
              <a:t>identifiers.</a:t>
            </a:r>
            <a:endParaRPr 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Using such </a:t>
            </a:r>
            <a:r>
              <a:rPr lang="en-US" sz="2400" kern="1200" dirty="0">
                <a:solidFill>
                  <a:srgbClr val="000000"/>
                </a:solidFill>
                <a:latin typeface="Consolas" panose="020B0609020204030204" pitchFamily="49" charset="0"/>
                <a:ea typeface="+mn-ea"/>
                <a:cs typeface="+mn-cs"/>
              </a:rPr>
              <a:t>enum</a:t>
            </a:r>
            <a:r>
              <a:rPr lang="en-US" sz="2400" kern="1200" dirty="0">
                <a:solidFill>
                  <a:srgbClr val="000000"/>
                </a:solidFill>
                <a:latin typeface="Arial (Body)"/>
                <a:ea typeface="+mn-ea"/>
                <a:cs typeface="Times New Roman" pitchFamily="18" charset="0"/>
              </a:rPr>
              <a:t>s </a:t>
            </a:r>
            <a:r>
              <a:rPr lang="en-US" sz="2400" kern="1200" dirty="0">
                <a:solidFill>
                  <a:srgbClr val="000000"/>
                </a:solidFill>
                <a:latin typeface="Arial (Body)"/>
                <a:ea typeface="+mn-ea"/>
                <a:cs typeface="+mn-cs"/>
              </a:rPr>
              <a:t>in the same program can lead to naming collisions and logic </a:t>
            </a:r>
            <a:r>
              <a:rPr lang="en-US" sz="2400" kern="1200" dirty="0" smtClean="0">
                <a:solidFill>
                  <a:srgbClr val="000000"/>
                </a:solidFill>
                <a:latin typeface="Arial (Body)"/>
                <a:ea typeface="+mn-ea"/>
                <a:cs typeface="+mn-cs"/>
              </a:rPr>
              <a:t>errors.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09488309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Error-Prevention Tip 6.8t</a:t>
            </a:r>
          </a:p>
        </p:txBody>
      </p:sp>
      <p:sp>
        <p:nvSpPr>
          <p:cNvPr id="5" name="Text Placeholder 4"/>
          <p:cNvSpPr>
            <a:spLocks noGrp="1"/>
          </p:cNvSpPr>
          <p:nvPr>
            <p:ph type="body" idx="1"/>
          </p:nvPr>
        </p:nvSpPr>
        <p:spPr/>
        <p:txBody>
          <a:bodyPr/>
          <a:lstStyle/>
          <a:p>
            <a:pPr marL="0" indent="0">
              <a:buNone/>
            </a:pPr>
            <a:r>
              <a:rPr lang="en-US" sz="2400" dirty="0">
                <a:latin typeface="+mn-lt"/>
              </a:rPr>
              <a:t>Use scoped </a:t>
            </a:r>
            <a:r>
              <a:rPr lang="en-US" sz="2400" dirty="0">
                <a:latin typeface="Consolas" panose="020B0609020204030204" pitchFamily="49" charset="0"/>
              </a:rPr>
              <a:t>enum</a:t>
            </a:r>
            <a:r>
              <a:rPr lang="en-US" sz="2400" dirty="0">
                <a:latin typeface="+mn-lt"/>
              </a:rPr>
              <a:t>s to avoid the potential naming conflicts that can occur with </a:t>
            </a:r>
            <a:r>
              <a:rPr lang="en-US" sz="2400" dirty="0" smtClean="0">
                <a:latin typeface="+mn-lt"/>
              </a:rPr>
              <a:t>unscoped </a:t>
            </a:r>
            <a:r>
              <a:rPr lang="en-US" sz="2400" dirty="0" smtClean="0">
                <a:latin typeface="Consolas" panose="020B0609020204030204" pitchFamily="49" charset="0"/>
              </a:rPr>
              <a:t>enum</a:t>
            </a:r>
            <a:r>
              <a:rPr lang="en-US" sz="2400" dirty="0" smtClean="0">
                <a:latin typeface="+mn-lt"/>
              </a:rPr>
              <a:t> </a:t>
            </a:r>
            <a:r>
              <a:rPr lang="en-US" sz="2400" dirty="0">
                <a:latin typeface="+mn-lt"/>
              </a:rPr>
              <a:t>constants.</a:t>
            </a:r>
          </a:p>
        </p:txBody>
      </p:sp>
    </p:spTree>
    <p:extLst>
      <p:ext uri="{BB962C8B-B14F-4D97-AF65-F5344CB8AC3E}">
        <p14:creationId xmlns:p14="http://schemas.microsoft.com/office/powerpoint/2010/main" val="48385898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sz="3200" kern="1200" dirty="0" smtClean="0">
                <a:latin typeface="Times New Roman" panose="02020603050405020304" pitchFamily="18" charset="0"/>
                <a:ea typeface="+mj-ea"/>
                <a:cs typeface="+mj-cs"/>
              </a:rPr>
              <a:t>6.8 Case Study: Game of Chance; Introducing </a:t>
            </a:r>
            <a:r>
              <a:rPr lang="en-US" sz="3200" kern="1200" dirty="0" smtClean="0">
                <a:latin typeface="Consolas" panose="020B0609020204030204" pitchFamily="49" charset="0"/>
                <a:ea typeface="+mj-ea"/>
                <a:cs typeface="+mj-cs"/>
              </a:rPr>
              <a:t>enum</a:t>
            </a:r>
            <a:r>
              <a:rPr lang="en-US" sz="3200"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(6 of 6)</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Enumeration constants are represented as </a:t>
            </a:r>
            <a:r>
              <a:rPr lang="en-US" sz="2200" kern="1200" dirty="0" smtClean="0">
                <a:solidFill>
                  <a:srgbClr val="000000"/>
                </a:solidFill>
                <a:latin typeface="Arial (Body)"/>
                <a:ea typeface="+mn-ea"/>
                <a:cs typeface="+mn-cs"/>
              </a:rPr>
              <a:t>integers.</a:t>
            </a:r>
            <a:endParaRPr lang="en-US" sz="22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An unscoped </a:t>
            </a:r>
            <a:r>
              <a:rPr lang="en-US" sz="2200" kern="1200" dirty="0">
                <a:solidFill>
                  <a:srgbClr val="000000"/>
                </a:solidFill>
                <a:latin typeface="Consolas" panose="020B0609020204030204" pitchFamily="49" charset="0"/>
                <a:ea typeface="+mn-ea"/>
                <a:cs typeface="+mn-cs"/>
              </a:rPr>
              <a:t>enum</a:t>
            </a:r>
            <a:r>
              <a:rPr lang="en-US" sz="2200" kern="1200" dirty="0">
                <a:solidFill>
                  <a:srgbClr val="000000"/>
                </a:solidFill>
                <a:latin typeface="Arial (Body)"/>
                <a:ea typeface="+mn-ea"/>
                <a:cs typeface="+mn-cs"/>
              </a:rPr>
              <a:t>’s underlying integral type depends on its constants’ values—the type is guaranteed to be large enough to store the constant values </a:t>
            </a:r>
            <a:r>
              <a:rPr lang="en-US" sz="2200" kern="1200" dirty="0" smtClean="0">
                <a:solidFill>
                  <a:srgbClr val="000000"/>
                </a:solidFill>
                <a:latin typeface="Arial (Body)"/>
                <a:ea typeface="+mn-ea"/>
                <a:cs typeface="+mn-cs"/>
              </a:rPr>
              <a:t>specified.</a:t>
            </a:r>
            <a:endParaRPr lang="en-US" sz="22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A scoped </a:t>
            </a:r>
            <a:r>
              <a:rPr lang="en-US" sz="2200" kern="1200" dirty="0">
                <a:solidFill>
                  <a:srgbClr val="000000"/>
                </a:solidFill>
                <a:latin typeface="Consolas" panose="020B0609020204030204" pitchFamily="49" charset="0"/>
                <a:ea typeface="+mn-ea"/>
                <a:cs typeface="+mn-cs"/>
              </a:rPr>
              <a:t>enum</a:t>
            </a:r>
            <a:r>
              <a:rPr lang="en-US" sz="2200" kern="1200" dirty="0">
                <a:solidFill>
                  <a:srgbClr val="000000"/>
                </a:solidFill>
                <a:latin typeface="Arial (Body)"/>
                <a:ea typeface="+mn-ea"/>
                <a:cs typeface="+mn-cs"/>
              </a:rPr>
              <a:t>’s underlying integral type is </a:t>
            </a:r>
            <a:r>
              <a:rPr lang="en-US" sz="2200" kern="1200" dirty="0" smtClean="0">
                <a:solidFill>
                  <a:srgbClr val="000000"/>
                </a:solidFill>
                <a:latin typeface="Consolas" panose="020B0609020204030204" pitchFamily="49" charset="0"/>
                <a:ea typeface="+mn-ea"/>
                <a:cs typeface="+mn-cs"/>
              </a:rPr>
              <a:t>int</a:t>
            </a:r>
            <a:r>
              <a:rPr lang="en-US" sz="2200" kern="1200" dirty="0" smtClean="0">
                <a:solidFill>
                  <a:srgbClr val="000000"/>
                </a:solidFill>
                <a:latin typeface="Arial (Body)"/>
                <a:ea typeface="+mn-ea"/>
                <a:cs typeface="+mn-cs"/>
              </a:rPr>
              <a:t>.</a:t>
            </a:r>
            <a:endParaRPr lang="en-US" sz="22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You to specify a scoped </a:t>
            </a:r>
            <a:r>
              <a:rPr lang="en-US" sz="2200" kern="1200" dirty="0">
                <a:solidFill>
                  <a:srgbClr val="000000"/>
                </a:solidFill>
                <a:latin typeface="Consolas" panose="020B0609020204030204" pitchFamily="49" charset="0"/>
                <a:ea typeface="+mn-ea"/>
                <a:cs typeface="+mn-cs"/>
              </a:rPr>
              <a:t>enum</a:t>
            </a:r>
            <a:r>
              <a:rPr lang="en-US" sz="2200" kern="1200" dirty="0">
                <a:solidFill>
                  <a:srgbClr val="000000"/>
                </a:solidFill>
                <a:latin typeface="Arial (Body)"/>
                <a:ea typeface="+mn-ea"/>
                <a:cs typeface="+mn-cs"/>
              </a:rPr>
              <a:t>’s underlying integral type by following the </a:t>
            </a:r>
            <a:r>
              <a:rPr lang="en-US" sz="2200" kern="1200" dirty="0">
                <a:solidFill>
                  <a:srgbClr val="000000"/>
                </a:solidFill>
                <a:latin typeface="Consolas" panose="020B0609020204030204" pitchFamily="49" charset="0"/>
                <a:ea typeface="+mn-ea"/>
                <a:cs typeface="+mn-cs"/>
              </a:rPr>
              <a:t>enum</a:t>
            </a:r>
            <a:r>
              <a:rPr lang="en-US" sz="2200" kern="1200" dirty="0">
                <a:solidFill>
                  <a:srgbClr val="000000"/>
                </a:solidFill>
                <a:latin typeface="Arial (Body)"/>
                <a:ea typeface="+mn-ea"/>
                <a:cs typeface="+mn-cs"/>
              </a:rPr>
              <a:t>’s type name with a colon (</a:t>
            </a:r>
            <a:r>
              <a:rPr lang="en-US" sz="2200" kern="1200" dirty="0">
                <a:solidFill>
                  <a:srgbClr val="000000"/>
                </a:solidFill>
                <a:latin typeface="Consolas" panose="020B0609020204030204" pitchFamily="49" charset="0"/>
                <a:ea typeface="+mn-ea"/>
                <a:cs typeface="+mn-cs"/>
              </a:rPr>
              <a:t>:</a:t>
            </a:r>
            <a:r>
              <a:rPr lang="en-US" sz="2200" kern="1200" dirty="0">
                <a:solidFill>
                  <a:srgbClr val="000000"/>
                </a:solidFill>
                <a:latin typeface="Arial (Body)"/>
                <a:ea typeface="+mn-ea"/>
                <a:cs typeface="+mn-cs"/>
              </a:rPr>
              <a:t>) and the integral </a:t>
            </a:r>
            <a:r>
              <a:rPr lang="en-US" sz="2200" kern="1200" dirty="0" smtClean="0">
                <a:solidFill>
                  <a:srgbClr val="000000"/>
                </a:solidFill>
                <a:latin typeface="Arial (Body)"/>
                <a:ea typeface="+mn-ea"/>
                <a:cs typeface="+mn-cs"/>
              </a:rPr>
              <a:t>type.</a:t>
            </a:r>
            <a:endParaRPr lang="en-US" sz="22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We can specify that the constants in the </a:t>
            </a:r>
            <a:r>
              <a:rPr lang="en-US" sz="2200" kern="1200" dirty="0">
                <a:solidFill>
                  <a:srgbClr val="000000"/>
                </a:solidFill>
                <a:latin typeface="Consolas" panose="020B0609020204030204" pitchFamily="49" charset="0"/>
                <a:ea typeface="+mn-ea"/>
                <a:cs typeface="+mn-cs"/>
              </a:rPr>
              <a:t>enum class Status </a:t>
            </a:r>
            <a:r>
              <a:rPr lang="en-US" sz="2200" kern="1200" dirty="0">
                <a:solidFill>
                  <a:srgbClr val="000000"/>
                </a:solidFill>
                <a:latin typeface="Arial (Body)"/>
                <a:ea typeface="+mn-ea"/>
                <a:cs typeface="+mn-cs"/>
              </a:rPr>
              <a:t>should have type </a:t>
            </a:r>
            <a:r>
              <a:rPr lang="en-US" sz="2200" kern="1200" dirty="0">
                <a:solidFill>
                  <a:srgbClr val="000000"/>
                </a:solidFill>
                <a:latin typeface="Consolas" panose="020B0609020204030204" pitchFamily="49" charset="0"/>
                <a:ea typeface="+mn-ea"/>
                <a:cs typeface="+mn-cs"/>
              </a:rPr>
              <a:t>unsigned int</a:t>
            </a:r>
            <a:r>
              <a:rPr lang="en-US" sz="2200" kern="1200" dirty="0">
                <a:solidFill>
                  <a:srgbClr val="000000"/>
                </a:solidFill>
                <a:latin typeface="Arial (Body)"/>
                <a:ea typeface="+mn-ea"/>
                <a:cs typeface="+mn-cs"/>
              </a:rPr>
              <a:t>, as </a:t>
            </a:r>
            <a:r>
              <a:rPr lang="en-US" sz="2200" kern="1200" dirty="0" smtClean="0">
                <a:solidFill>
                  <a:srgbClr val="000000"/>
                </a:solidFill>
                <a:latin typeface="Arial (Body)"/>
                <a:ea typeface="+mn-ea"/>
                <a:cs typeface="+mn-cs"/>
              </a:rPr>
              <a:t>in</a:t>
            </a:r>
          </a:p>
          <a:p>
            <a:pPr marL="741600" lvl="1" indent="-284400" fontAlgn="base">
              <a:spcAft>
                <a:spcPct val="0"/>
              </a:spcAft>
              <a:buFontTx/>
              <a:buChar char="–"/>
              <a:defRPr/>
            </a:pPr>
            <a:r>
              <a:rPr lang="en-US" sz="2200" kern="1200" dirty="0" smtClean="0">
                <a:solidFill>
                  <a:srgbClr val="000000"/>
                </a:solidFill>
                <a:latin typeface="Arial (Body)"/>
                <a:ea typeface="+mn-ea"/>
                <a:cs typeface="+mn-cs"/>
              </a:rPr>
              <a:t> </a:t>
            </a:r>
            <a:endParaRPr lang="en-US" sz="2200" kern="1200" dirty="0">
              <a:solidFill>
                <a:srgbClr val="000000"/>
              </a:solidFill>
              <a:latin typeface="Arial (Body)"/>
              <a:ea typeface="+mn-ea"/>
              <a:cs typeface="+mn-cs"/>
            </a:endParaRPr>
          </a:p>
        </p:txBody>
      </p:sp>
      <p:pic>
        <p:nvPicPr>
          <p:cNvPr id="4" name="Picture 3" descr="Computer code reads, e n u m class Status colon unsigned i n t left brace C O N T I N U E comma W O N comma L O S T right brace semicolon."/>
          <p:cNvPicPr>
            <a:picLocks noChangeAspect="1"/>
          </p:cNvPicPr>
          <p:nvPr/>
        </p:nvPicPr>
        <p:blipFill rotWithShape="1">
          <a:blip r:embed="rId2"/>
          <a:srcRect l="4201" t="12801"/>
          <a:stretch/>
        </p:blipFill>
        <p:spPr>
          <a:xfrm>
            <a:off x="1180715" y="5894207"/>
            <a:ext cx="6924169" cy="412747"/>
          </a:xfrm>
          <a:prstGeom prst="rect">
            <a:avLst/>
          </a:prstGeom>
        </p:spPr>
      </p:pic>
    </p:spTree>
    <p:extLst>
      <p:ext uri="{BB962C8B-B14F-4D97-AF65-F5344CB8AC3E}">
        <p14:creationId xmlns:p14="http://schemas.microsoft.com/office/powerpoint/2010/main" val="269581511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Programming Error 6.5</a:t>
            </a:r>
          </a:p>
        </p:txBody>
      </p:sp>
      <p:sp>
        <p:nvSpPr>
          <p:cNvPr id="5" name="Text Placeholder 4"/>
          <p:cNvSpPr>
            <a:spLocks noGrp="1"/>
          </p:cNvSpPr>
          <p:nvPr>
            <p:ph type="body" idx="1"/>
          </p:nvPr>
        </p:nvSpPr>
        <p:spPr/>
        <p:txBody>
          <a:bodyPr/>
          <a:lstStyle/>
          <a:p>
            <a:pPr marL="0" indent="0">
              <a:buNone/>
            </a:pPr>
            <a:r>
              <a:rPr lang="en-US" sz="2400" dirty="0">
                <a:latin typeface="+mn-lt"/>
              </a:rPr>
              <a:t>A compilation error occurs if an </a:t>
            </a:r>
            <a:r>
              <a:rPr lang="en-US" sz="2400" dirty="0">
                <a:latin typeface="Consolas" panose="020B0609020204030204" pitchFamily="49" charset="0"/>
              </a:rPr>
              <a:t>enum</a:t>
            </a:r>
            <a:r>
              <a:rPr lang="en-US" sz="2400" dirty="0">
                <a:latin typeface="+mn-lt"/>
              </a:rPr>
              <a:t> constant’s value is outside the range that can be represented by the </a:t>
            </a:r>
            <a:r>
              <a:rPr lang="en-US" sz="2400" dirty="0">
                <a:latin typeface="Consolas" panose="020B0609020204030204" pitchFamily="49" charset="0"/>
              </a:rPr>
              <a:t>enum</a:t>
            </a:r>
            <a:r>
              <a:rPr lang="en-US" sz="2400" dirty="0">
                <a:latin typeface="+mn-lt"/>
              </a:rPr>
              <a:t>’s underlying type.</a:t>
            </a:r>
          </a:p>
        </p:txBody>
      </p:sp>
    </p:spTree>
    <p:extLst>
      <p:ext uri="{BB962C8B-B14F-4D97-AF65-F5344CB8AC3E}">
        <p14:creationId xmlns:p14="http://schemas.microsoft.com/office/powerpoint/2010/main" val="187164481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6.9 C++11 Random Numbers </a:t>
            </a:r>
            <a:r>
              <a:rPr lang="en-US" sz="2000" b="0" kern="1200" dirty="0" smtClean="0">
                <a:latin typeface="Times New Roman" panose="02020603050405020304" pitchFamily="18" charset="0"/>
                <a:ea typeface="+mj-ea"/>
                <a:cs typeface="+mj-cs"/>
              </a:rPr>
              <a:t>(1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708951"/>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According to </a:t>
            </a:r>
            <a:r>
              <a:rPr lang="en-US" altLang="en-US" sz="24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E</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R</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T, </a:t>
            </a:r>
            <a:r>
              <a:rPr lang="en-US" altLang="en-US" sz="2400" kern="1200" dirty="0">
                <a:solidFill>
                  <a:srgbClr val="000000"/>
                </a:solidFill>
                <a:latin typeface="Arial (Body)"/>
                <a:ea typeface="+mn-ea"/>
                <a:cs typeface="+mn-cs"/>
              </a:rPr>
              <a:t>function </a:t>
            </a:r>
            <a:r>
              <a:rPr lang="en-US" altLang="en-US" sz="2400" kern="1200" dirty="0">
                <a:solidFill>
                  <a:srgbClr val="000000"/>
                </a:solidFill>
                <a:latin typeface="Consolas" panose="020B0609020204030204" pitchFamily="49" charset="0"/>
                <a:ea typeface="+mn-ea"/>
                <a:cs typeface="+mn-cs"/>
              </a:rPr>
              <a:t>rand</a:t>
            </a:r>
            <a:r>
              <a:rPr lang="en-US" altLang="en-US" sz="2400" kern="1200" dirty="0">
                <a:solidFill>
                  <a:srgbClr val="000000"/>
                </a:solidFill>
                <a:latin typeface="Arial (Body)"/>
                <a:ea typeface="+mn-ea"/>
                <a:cs typeface="+mn-cs"/>
              </a:rPr>
              <a:t> does not have “good statistical properties” and can be predictable, which makes programs that use rand less secure (</a:t>
            </a:r>
            <a:r>
              <a:rPr lang="en-US" altLang="en-US" sz="24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E</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R</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T guideline M</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3</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0-C</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P</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P).</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C++11 provides a new, </a:t>
            </a:r>
            <a:r>
              <a:rPr lang="en-US" altLang="en-US" sz="2400" b="1" kern="1200" dirty="0">
                <a:solidFill>
                  <a:srgbClr val="000000"/>
                </a:solidFill>
                <a:latin typeface="Arial (Body)"/>
                <a:ea typeface="+mn-ea"/>
                <a:cs typeface="+mn-cs"/>
              </a:rPr>
              <a:t>more secure </a:t>
            </a:r>
            <a:r>
              <a:rPr lang="en-US" altLang="en-US" sz="2400" kern="1200" dirty="0">
                <a:solidFill>
                  <a:srgbClr val="000000"/>
                </a:solidFill>
                <a:latin typeface="Arial (Body)"/>
                <a:ea typeface="+mn-ea"/>
                <a:cs typeface="+mn-cs"/>
              </a:rPr>
              <a:t>library of random-number capabilities that can produce nondeterministic random numbers that can’t be </a:t>
            </a:r>
            <a:r>
              <a:rPr lang="en-US" altLang="en-US" sz="2400" kern="1200" dirty="0" smtClean="0">
                <a:solidFill>
                  <a:srgbClr val="000000"/>
                </a:solidFill>
                <a:latin typeface="Arial (Body)"/>
                <a:ea typeface="+mn-ea"/>
                <a:cs typeface="+mn-cs"/>
              </a:rPr>
              <a:t>predicted.</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Such random-number generators are used in simulations and security scenarios where predictability is </a:t>
            </a:r>
            <a:r>
              <a:rPr lang="en-US" altLang="en-US" sz="2400" kern="1200" dirty="0" smtClean="0">
                <a:solidFill>
                  <a:srgbClr val="000000"/>
                </a:solidFill>
                <a:latin typeface="Arial (Body)"/>
                <a:ea typeface="+mn-ea"/>
                <a:cs typeface="+mn-cs"/>
              </a:rPr>
              <a:t>undesirable.</a:t>
            </a:r>
            <a:endParaRPr lang="en-US" altLang="en-US" sz="24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mn-ea"/>
                <a:cs typeface="+mn-cs"/>
              </a:rPr>
              <a:t>New capabilities are located in the C++ Standard Library’s </a:t>
            </a:r>
            <a:r>
              <a:rPr lang="en-US" altLang="en-US" sz="2400" kern="1200" dirty="0">
                <a:solidFill>
                  <a:srgbClr val="000000"/>
                </a:solidFill>
                <a:latin typeface="Consolas" panose="020B0609020204030204" pitchFamily="49" charset="0"/>
                <a:ea typeface="+mn-ea"/>
                <a:cs typeface="+mn-cs"/>
              </a:rPr>
              <a:t>&lt;random&gt;</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header.</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1729217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6.1 </a:t>
            </a:r>
            <a:r>
              <a:rPr lang="en-US" dirty="0" smtClean="0"/>
              <a:t>Introduction </a:t>
            </a:r>
            <a:r>
              <a:rPr lang="en-US" sz="2000" b="0" dirty="0" smtClean="0"/>
              <a:t>(2 </a:t>
            </a:r>
            <a:r>
              <a:rPr lang="en-US" sz="2000" b="0" dirty="0"/>
              <a:t>of 2)</a:t>
            </a:r>
            <a:endParaRPr lang="en-US" dirty="0"/>
          </a:p>
        </p:txBody>
      </p:sp>
      <p:sp>
        <p:nvSpPr>
          <p:cNvPr id="3" name="Text Placeholder 2"/>
          <p:cNvSpPr>
            <a:spLocks noGrp="1"/>
          </p:cNvSpPr>
          <p:nvPr>
            <p:ph type="body" idx="1"/>
          </p:nvPr>
        </p:nvSpPr>
        <p:spPr/>
        <p:txBody>
          <a:bodyPr/>
          <a:lstStyle/>
          <a:p>
            <a:r>
              <a:rPr lang="en-US" sz="2400" dirty="0">
                <a:latin typeface="+mn-lt"/>
              </a:rPr>
              <a:t>How C++ keeps track of which function is currently executing, how parameters and other local variables of functions are maintained in memory and how a function knows where to return after it completes execution.</a:t>
            </a:r>
          </a:p>
          <a:p>
            <a:r>
              <a:rPr lang="en-US" sz="2400" dirty="0">
                <a:latin typeface="+mn-lt"/>
              </a:rPr>
              <a:t>Function overloading.</a:t>
            </a:r>
          </a:p>
          <a:p>
            <a:r>
              <a:rPr lang="en-US" sz="2400" dirty="0">
                <a:latin typeface="+mn-lt"/>
              </a:rPr>
              <a:t>Function templates.</a:t>
            </a:r>
          </a:p>
          <a:p>
            <a:r>
              <a:rPr lang="en-US" sz="2400" dirty="0">
                <a:latin typeface="+mn-lt"/>
              </a:rPr>
              <a:t>Recursion</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09969593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6.9 C++11 Random Numbers </a:t>
            </a:r>
            <a:r>
              <a:rPr lang="en-US" sz="2000" b="0" kern="1200" dirty="0" smtClean="0">
                <a:latin typeface="Times New Roman" panose="02020603050405020304" pitchFamily="18" charset="0"/>
                <a:ea typeface="+mj-ea"/>
                <a:cs typeface="+mj-cs"/>
              </a:rPr>
              <a:t>(2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254981"/>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For flexibility based on how random numbers are used in programs, C++11 provides many classes that represent various random-number generation </a:t>
            </a:r>
            <a:r>
              <a:rPr lang="en-US" altLang="en-US" sz="2200" b="1" kern="1200" dirty="0">
                <a:solidFill>
                  <a:srgbClr val="000000"/>
                </a:solidFill>
                <a:latin typeface="Arial (Body)"/>
                <a:ea typeface="+mn-ea"/>
                <a:cs typeface="+mn-cs"/>
              </a:rPr>
              <a:t>engines</a:t>
            </a:r>
            <a:r>
              <a:rPr lang="en-US" altLang="en-US" sz="2200" kern="1200" dirty="0">
                <a:solidFill>
                  <a:srgbClr val="000000"/>
                </a:solidFill>
                <a:latin typeface="Arial (Body)"/>
                <a:ea typeface="+mn-ea"/>
                <a:cs typeface="+mn-cs"/>
              </a:rPr>
              <a:t> and </a:t>
            </a:r>
            <a:r>
              <a:rPr lang="en-US" altLang="en-US" sz="2200" b="1" kern="1200" dirty="0" smtClean="0">
                <a:solidFill>
                  <a:srgbClr val="000000"/>
                </a:solidFill>
                <a:latin typeface="Arial (Body)"/>
                <a:ea typeface="+mn-ea"/>
                <a:cs typeface="+mn-cs"/>
              </a:rPr>
              <a:t>distributions</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mn-ea"/>
                <a:cs typeface="+mn-cs"/>
              </a:rPr>
              <a:t>An engine implements a random-number generation algorithm that produce pseudorandom </a:t>
            </a:r>
            <a:r>
              <a:rPr lang="en-US" altLang="en-US" sz="2200" kern="1200" dirty="0" smtClean="0">
                <a:solidFill>
                  <a:srgbClr val="000000"/>
                </a:solidFill>
                <a:latin typeface="Arial (Body)"/>
                <a:ea typeface="+mn-ea"/>
                <a:cs typeface="+mn-cs"/>
              </a:rPr>
              <a:t>numbers.</a:t>
            </a:r>
            <a:endParaRPr lang="en-US" altLang="en-US" sz="22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mn-ea"/>
                <a:cs typeface="+mn-cs"/>
              </a:rPr>
              <a:t>A distribution controls the range of values produced by an engine, the types of those values (e.g., int, double, etc.) and the statistical properties of the </a:t>
            </a:r>
            <a:r>
              <a:rPr lang="en-US" altLang="en-US" sz="2200" kern="1200" dirty="0" smtClean="0">
                <a:solidFill>
                  <a:srgbClr val="000000"/>
                </a:solidFill>
                <a:latin typeface="Arial (Body)"/>
                <a:ea typeface="+mn-ea"/>
                <a:cs typeface="+mn-cs"/>
              </a:rPr>
              <a:t>values.</a:t>
            </a:r>
            <a:endParaRPr lang="en-US" altLang="en-US" sz="22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Consolas" panose="020B0609020204030204" pitchFamily="49" charset="0"/>
                <a:ea typeface="+mn-ea"/>
                <a:cs typeface="+mn-cs"/>
              </a:rPr>
              <a:t>uniform_int_distribution</a:t>
            </a:r>
            <a:r>
              <a:rPr lang="en-US" altLang="en-US" sz="2200" kern="1200" dirty="0">
                <a:solidFill>
                  <a:srgbClr val="000000"/>
                </a:solidFill>
                <a:latin typeface="Arial (Body)"/>
                <a:ea typeface="+mn-ea"/>
                <a:cs typeface="+mn-cs"/>
              </a:rPr>
              <a:t> evenly distributes pseudorandom integers over a specified range of </a:t>
            </a:r>
            <a:r>
              <a:rPr lang="en-US" altLang="en-US" sz="2200" kern="1200" dirty="0" smtClean="0">
                <a:solidFill>
                  <a:srgbClr val="000000"/>
                </a:solidFill>
                <a:latin typeface="Arial (Body)"/>
                <a:ea typeface="+mn-ea"/>
                <a:cs typeface="+mn-cs"/>
              </a:rPr>
              <a:t>values.</a:t>
            </a:r>
            <a:endParaRPr lang="en-US" alt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265339278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6.9 C++11 Random Numbers </a:t>
            </a:r>
            <a:r>
              <a:rPr lang="en-US" sz="2000" b="0" kern="1200" dirty="0" smtClean="0">
                <a:latin typeface="Times New Roman" panose="02020603050405020304" pitchFamily="18" charset="0"/>
                <a:ea typeface="+mj-ea"/>
                <a:cs typeface="+mj-cs"/>
              </a:rPr>
              <a:t>(3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fontAlgn="base">
              <a:spcAft>
                <a:spcPct val="0"/>
              </a:spcAft>
              <a:buNone/>
              <a:tabLst/>
              <a:defRPr/>
            </a:pPr>
            <a:r>
              <a:rPr lang="en-US" sz="2000" b="1" kern="1200" dirty="0">
                <a:solidFill>
                  <a:srgbClr val="000000"/>
                </a:solidFill>
                <a:latin typeface="Arial (Body)"/>
                <a:ea typeface="+mn-ea"/>
                <a:cs typeface="+mn-cs"/>
              </a:rPr>
              <a:t>Rolling a Six-Sided Die</a:t>
            </a: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Figure 6.10 uses the </a:t>
            </a:r>
            <a:r>
              <a:rPr lang="en-US" sz="2000" kern="1200" dirty="0">
                <a:solidFill>
                  <a:srgbClr val="000000"/>
                </a:solidFill>
                <a:latin typeface="Consolas" panose="020B0609020204030204" pitchFamily="49" charset="0"/>
                <a:ea typeface="+mn-ea"/>
                <a:cs typeface="+mn-cs"/>
              </a:rPr>
              <a:t>default_random_engine</a:t>
            </a:r>
            <a:r>
              <a:rPr lang="en-US" sz="2000" kern="1200" dirty="0">
                <a:solidFill>
                  <a:srgbClr val="000000"/>
                </a:solidFill>
                <a:latin typeface="Arial (Body)"/>
                <a:ea typeface="+mn-ea"/>
                <a:cs typeface="+mn-cs"/>
              </a:rPr>
              <a:t> and the </a:t>
            </a:r>
            <a:r>
              <a:rPr lang="en-US" sz="2000" kern="1200" dirty="0" smtClean="0">
                <a:solidFill>
                  <a:srgbClr val="000000"/>
                </a:solidFill>
                <a:latin typeface="Consolas" panose="020B0609020204030204" pitchFamily="49" charset="0"/>
                <a:ea typeface="+mn-ea"/>
                <a:cs typeface="+mn-cs"/>
              </a:rPr>
              <a:t>uniform_int_distribution</a:t>
            </a:r>
            <a:r>
              <a:rPr lang="en-US" sz="2000" kern="1200" dirty="0" smtClean="0">
                <a:solidFill>
                  <a:srgbClr val="000000"/>
                </a:solidFill>
                <a:latin typeface="Arial (Body)"/>
                <a:ea typeface="+mn-ea"/>
                <a:cs typeface="+mn-cs"/>
              </a:rPr>
              <a:t> </a:t>
            </a:r>
            <a:r>
              <a:rPr lang="en-US" sz="2000" kern="1200" dirty="0">
                <a:solidFill>
                  <a:srgbClr val="000000"/>
                </a:solidFill>
                <a:latin typeface="Arial (Body)"/>
                <a:ea typeface="+mn-ea"/>
                <a:cs typeface="+mn-cs"/>
              </a:rPr>
              <a:t>to roll a six-sided </a:t>
            </a:r>
            <a:r>
              <a:rPr lang="en-US" sz="2000" kern="1200" dirty="0" smtClean="0">
                <a:solidFill>
                  <a:srgbClr val="000000"/>
                </a:solidFill>
                <a:latin typeface="Arial (Body)"/>
                <a:ea typeface="+mn-ea"/>
                <a:cs typeface="+mn-cs"/>
              </a:rPr>
              <a:t>die.</a:t>
            </a:r>
            <a:endParaRPr lang="en-US" sz="20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defRPr/>
            </a:pPr>
            <a:r>
              <a:rPr lang="en-US" sz="2000" kern="1200" dirty="0">
                <a:solidFill>
                  <a:srgbClr val="000000"/>
                </a:solidFill>
                <a:latin typeface="Consolas" panose="020B0609020204030204" pitchFamily="49" charset="0"/>
                <a:ea typeface="+mn-ea"/>
                <a:cs typeface="+mn-cs"/>
              </a:rPr>
              <a:t>default_random_engine</a:t>
            </a:r>
            <a:r>
              <a:rPr lang="en-US" sz="2000" kern="1200" dirty="0">
                <a:solidFill>
                  <a:srgbClr val="000000"/>
                </a:solidFill>
                <a:latin typeface="Arial (Body)"/>
                <a:ea typeface="+mn-ea"/>
                <a:cs typeface="+mn-cs"/>
              </a:rPr>
              <a:t> object named </a:t>
            </a:r>
            <a:r>
              <a:rPr lang="en-US" sz="2000" kern="1200" dirty="0" smtClean="0">
                <a:solidFill>
                  <a:srgbClr val="000000"/>
                </a:solidFill>
                <a:latin typeface="Consolas" panose="020B0609020204030204" pitchFamily="49" charset="0"/>
                <a:ea typeface="+mn-ea"/>
                <a:cs typeface="+mn-cs"/>
              </a:rPr>
              <a:t>engine</a:t>
            </a:r>
            <a:r>
              <a:rPr lang="en-US" sz="2000" kern="1200" dirty="0" smtClean="0">
                <a:solidFill>
                  <a:srgbClr val="000000"/>
                </a:solidFill>
                <a:latin typeface="Arial (Body)"/>
                <a:ea typeface="+mn-ea"/>
                <a:cs typeface="+mn-cs"/>
              </a:rPr>
              <a:t>.</a:t>
            </a:r>
            <a:endParaRPr lang="en-US" sz="20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defRPr/>
            </a:pPr>
            <a:r>
              <a:rPr lang="en-US" sz="2000" kern="1200" dirty="0">
                <a:solidFill>
                  <a:srgbClr val="000000"/>
                </a:solidFill>
                <a:latin typeface="Arial (Body)"/>
                <a:ea typeface="+mn-ea"/>
                <a:cs typeface="+mn-cs"/>
              </a:rPr>
              <a:t>Its constructor argument </a:t>
            </a:r>
            <a:r>
              <a:rPr lang="en-US" sz="2000" b="1" kern="1200" dirty="0">
                <a:solidFill>
                  <a:srgbClr val="000000"/>
                </a:solidFill>
                <a:latin typeface="Arial (Body)"/>
                <a:ea typeface="+mn-ea"/>
                <a:cs typeface="+mn-cs"/>
              </a:rPr>
              <a:t>seeds</a:t>
            </a:r>
            <a:r>
              <a:rPr lang="en-US" sz="2000" kern="1200" dirty="0">
                <a:solidFill>
                  <a:srgbClr val="000000"/>
                </a:solidFill>
                <a:latin typeface="Arial (Body)"/>
                <a:ea typeface="+mn-ea"/>
                <a:cs typeface="+mn-cs"/>
              </a:rPr>
              <a:t> the random-number generation engine with the current </a:t>
            </a:r>
            <a:r>
              <a:rPr lang="en-US" sz="2000" kern="1200" dirty="0" smtClean="0">
                <a:solidFill>
                  <a:srgbClr val="000000"/>
                </a:solidFill>
                <a:latin typeface="Arial (Body)"/>
                <a:ea typeface="+mn-ea"/>
                <a:cs typeface="+mn-cs"/>
              </a:rPr>
              <a:t>time.</a:t>
            </a:r>
            <a:endParaRPr lang="en-US" sz="20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defRPr/>
            </a:pPr>
            <a:r>
              <a:rPr lang="en-US" sz="2000" kern="1200" dirty="0">
                <a:solidFill>
                  <a:srgbClr val="000000"/>
                </a:solidFill>
                <a:latin typeface="Arial (Body)"/>
                <a:ea typeface="+mn-ea"/>
                <a:cs typeface="+mn-cs"/>
              </a:rPr>
              <a:t>If you don’t pass a value to the constructor, the default seed will be used and the program will produce the </a:t>
            </a:r>
            <a:r>
              <a:rPr lang="en-US" sz="2000" b="1" kern="1200" dirty="0">
                <a:solidFill>
                  <a:srgbClr val="000000"/>
                </a:solidFill>
                <a:latin typeface="Arial (Body)"/>
                <a:ea typeface="+mn-ea"/>
                <a:cs typeface="+mn-cs"/>
              </a:rPr>
              <a:t>same</a:t>
            </a:r>
            <a:r>
              <a:rPr lang="en-US" sz="2000" kern="1200" dirty="0">
                <a:solidFill>
                  <a:srgbClr val="000000"/>
                </a:solidFill>
                <a:latin typeface="Arial (Body)"/>
                <a:ea typeface="+mn-ea"/>
                <a:cs typeface="+mn-cs"/>
              </a:rPr>
              <a:t> sequence of numbers each time it </a:t>
            </a:r>
            <a:r>
              <a:rPr lang="en-US" sz="2000" kern="1200" dirty="0" smtClean="0">
                <a:solidFill>
                  <a:srgbClr val="000000"/>
                </a:solidFill>
                <a:latin typeface="Arial (Body)"/>
                <a:ea typeface="+mn-ea"/>
                <a:cs typeface="+mn-cs"/>
              </a:rPr>
              <a:t>executes.</a:t>
            </a:r>
            <a:endParaRPr lang="en-US" sz="20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defRPr/>
            </a:pPr>
            <a:r>
              <a:rPr lang="en-US" sz="2000" kern="1200" dirty="0">
                <a:solidFill>
                  <a:srgbClr val="000000"/>
                </a:solidFill>
                <a:latin typeface="Consolas" panose="020B0609020204030204" pitchFamily="49" charset="0"/>
                <a:ea typeface="+mn-ea"/>
                <a:cs typeface="+mn-cs"/>
              </a:rPr>
              <a:t>randomInt</a:t>
            </a:r>
            <a:r>
              <a:rPr lang="en-US" sz="2000" kern="1200" dirty="0">
                <a:solidFill>
                  <a:srgbClr val="000000"/>
                </a:solidFill>
                <a:latin typeface="Arial (Body)"/>
                <a:ea typeface="+mn-ea"/>
                <a:cs typeface="+mn-cs"/>
              </a:rPr>
              <a:t>—a </a:t>
            </a:r>
            <a:r>
              <a:rPr lang="en-US" sz="2000" kern="1200" dirty="0">
                <a:solidFill>
                  <a:srgbClr val="000000"/>
                </a:solidFill>
                <a:latin typeface="Consolas" panose="020B0609020204030204" pitchFamily="49" charset="0"/>
                <a:ea typeface="+mn-ea"/>
                <a:cs typeface="+mn-cs"/>
              </a:rPr>
              <a:t>uniform_int_distribution </a:t>
            </a:r>
            <a:r>
              <a:rPr lang="en-US" sz="2000" kern="1200" dirty="0">
                <a:solidFill>
                  <a:srgbClr val="000000"/>
                </a:solidFill>
                <a:latin typeface="Arial (Body)"/>
                <a:ea typeface="+mn-ea"/>
                <a:cs typeface="+mn-cs"/>
              </a:rPr>
              <a:t>object that produces </a:t>
            </a:r>
            <a:r>
              <a:rPr lang="en-US" sz="2000" kern="1200" dirty="0">
                <a:solidFill>
                  <a:srgbClr val="000000"/>
                </a:solidFill>
                <a:latin typeface="Consolas" panose="020B0609020204030204" pitchFamily="49" charset="0"/>
                <a:ea typeface="+mn-ea"/>
                <a:cs typeface="+mn-cs"/>
              </a:rPr>
              <a:t>unsigned int</a:t>
            </a:r>
            <a:r>
              <a:rPr lang="en-US" sz="2000" kern="1200" dirty="0">
                <a:solidFill>
                  <a:srgbClr val="000000"/>
                </a:solidFill>
                <a:latin typeface="Arial (Body)"/>
                <a:ea typeface="+mn-ea"/>
                <a:cs typeface="+mn-cs"/>
              </a:rPr>
              <a:t> values (as specified by </a:t>
            </a:r>
            <a:r>
              <a:rPr lang="en-US" sz="2000" kern="1200" dirty="0">
                <a:solidFill>
                  <a:srgbClr val="000000"/>
                </a:solidFill>
                <a:latin typeface="Consolas" panose="020B0609020204030204" pitchFamily="49" charset="0"/>
                <a:ea typeface="+mn-ea"/>
                <a:cs typeface="+mn-cs"/>
              </a:rPr>
              <a:t>&lt;unsigned int&gt;</a:t>
            </a:r>
            <a:r>
              <a:rPr lang="en-US" sz="2000" kern="1200" dirty="0">
                <a:solidFill>
                  <a:srgbClr val="000000"/>
                </a:solidFill>
                <a:latin typeface="Arial (Body)"/>
                <a:ea typeface="+mn-ea"/>
                <a:cs typeface="+mn-cs"/>
              </a:rPr>
              <a:t>) in the range 1 to 6 (as specified by the constructor </a:t>
            </a:r>
            <a:r>
              <a:rPr lang="en-US" sz="2000" kern="1200" dirty="0" smtClean="0">
                <a:solidFill>
                  <a:srgbClr val="000000"/>
                </a:solidFill>
                <a:latin typeface="Arial (Body)"/>
                <a:ea typeface="+mn-ea"/>
                <a:cs typeface="+mn-cs"/>
              </a:rPr>
              <a:t>arguments).</a:t>
            </a:r>
            <a:endParaRPr lang="en-US" sz="2000" kern="1200" dirty="0">
              <a:solidFill>
                <a:srgbClr val="000000"/>
              </a:solidFill>
              <a:latin typeface="Arial (Body)"/>
              <a:ea typeface="+mn-ea"/>
              <a:cs typeface="+mn-cs"/>
            </a:endParaRPr>
          </a:p>
        </p:txBody>
      </p:sp>
    </p:spTree>
    <p:extLst>
      <p:ext uri="{BB962C8B-B14F-4D97-AF65-F5344CB8AC3E}">
        <p14:creationId xmlns:p14="http://schemas.microsoft.com/office/powerpoint/2010/main" val="67142994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6.9 C++11 Random Numbers </a:t>
            </a:r>
            <a:r>
              <a:rPr lang="en-US" sz="2000" b="0" kern="1200" dirty="0" smtClean="0">
                <a:latin typeface="Times New Roman" panose="02020603050405020304" pitchFamily="18" charset="0"/>
                <a:ea typeface="+mj-ea"/>
                <a:cs typeface="+mj-cs"/>
              </a:rPr>
              <a:t>(4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743001" lvl="1" indent="-255651" fontAlgn="base">
              <a:spcAft>
                <a:spcPct val="0"/>
              </a:spcAft>
            </a:pPr>
            <a:r>
              <a:rPr lang="en-US" sz="2000" kern="1200" dirty="0">
                <a:solidFill>
                  <a:srgbClr val="000000"/>
                </a:solidFill>
                <a:latin typeface="Arial (Body)"/>
              </a:rPr>
              <a:t>The expression </a:t>
            </a:r>
            <a:r>
              <a:rPr lang="en-US" sz="2000" kern="1200" dirty="0">
                <a:solidFill>
                  <a:srgbClr val="000000"/>
                </a:solidFill>
                <a:latin typeface="Consolas" panose="020B0609020204030204" pitchFamily="49" charset="0"/>
              </a:rPr>
              <a:t>randomInt(engine)</a:t>
            </a:r>
            <a:r>
              <a:rPr lang="en-US" sz="2000" kern="1200" dirty="0">
                <a:solidFill>
                  <a:srgbClr val="000000"/>
                </a:solidFill>
                <a:latin typeface="Arial (Body)"/>
              </a:rPr>
              <a:t> returns one </a:t>
            </a:r>
            <a:r>
              <a:rPr lang="en-US" sz="2000" kern="1200" dirty="0">
                <a:solidFill>
                  <a:srgbClr val="000000"/>
                </a:solidFill>
                <a:latin typeface="Consolas" panose="020B0609020204030204" pitchFamily="49" charset="0"/>
              </a:rPr>
              <a:t>unsigned int </a:t>
            </a:r>
            <a:r>
              <a:rPr lang="en-US" sz="2000" kern="1200" dirty="0">
                <a:solidFill>
                  <a:srgbClr val="000000"/>
                </a:solidFill>
                <a:latin typeface="Arial (Body)"/>
              </a:rPr>
              <a:t>value in the range 1 to 6</a:t>
            </a:r>
            <a:r>
              <a:rPr lang="en-US" sz="2000" kern="1200" dirty="0" smtClean="0">
                <a:solidFill>
                  <a:srgbClr val="000000"/>
                </a:solidFill>
                <a:latin typeface="Arial (Body)"/>
              </a:rPr>
              <a:t>.</a:t>
            </a:r>
            <a:endParaRPr lang="en-US" altLang="en-US" sz="2000" kern="1200" dirty="0" smtClean="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000" kern="1200" dirty="0" smtClean="0">
                <a:solidFill>
                  <a:srgbClr val="000000"/>
                </a:solidFill>
                <a:latin typeface="Arial (Body)"/>
                <a:ea typeface="+mn-ea"/>
                <a:cs typeface="+mn-cs"/>
              </a:rPr>
              <a:t>The </a:t>
            </a:r>
            <a:r>
              <a:rPr lang="en-US" altLang="en-US" sz="2000" kern="1200" dirty="0">
                <a:solidFill>
                  <a:srgbClr val="000000"/>
                </a:solidFill>
                <a:latin typeface="Arial (Body)"/>
                <a:ea typeface="+mn-ea"/>
                <a:cs typeface="+mn-cs"/>
              </a:rPr>
              <a:t>notation </a:t>
            </a:r>
            <a:r>
              <a:rPr lang="en-US" altLang="en-US" sz="2000" kern="1200" dirty="0">
                <a:solidFill>
                  <a:srgbClr val="000000"/>
                </a:solidFill>
                <a:latin typeface="Consolas" panose="020B0609020204030204" pitchFamily="49" charset="0"/>
                <a:ea typeface="+mn-ea"/>
                <a:cs typeface="+mn-cs"/>
              </a:rPr>
              <a:t>&lt;unsigned int&gt;</a:t>
            </a:r>
            <a:r>
              <a:rPr lang="en-US" altLang="en-US" sz="2000" kern="1200" dirty="0">
                <a:solidFill>
                  <a:srgbClr val="000000"/>
                </a:solidFill>
                <a:latin typeface="Arial (Body)"/>
                <a:ea typeface="+mn-ea"/>
                <a:cs typeface="+mn-cs"/>
              </a:rPr>
              <a:t> indicates that </a:t>
            </a:r>
            <a:r>
              <a:rPr lang="en-US" altLang="en-US" sz="2000" kern="1200" dirty="0" smtClean="0">
                <a:solidFill>
                  <a:srgbClr val="000000"/>
                </a:solidFill>
                <a:latin typeface="Consolas" panose="020B0609020204030204" pitchFamily="49" charset="0"/>
                <a:ea typeface="+mn-ea"/>
                <a:cs typeface="+mn-cs"/>
              </a:rPr>
              <a:t>uniform_int_distribution</a:t>
            </a:r>
            <a:r>
              <a:rPr lang="en-US" altLang="en-US" sz="2000" kern="1200" dirty="0" smtClean="0">
                <a:solidFill>
                  <a:srgbClr val="000000"/>
                </a:solidFill>
                <a:latin typeface="Arial (Body)"/>
                <a:ea typeface="+mn-ea"/>
                <a:cs typeface="+mn-cs"/>
              </a:rPr>
              <a:t> </a:t>
            </a:r>
            <a:r>
              <a:rPr lang="en-US" altLang="en-US" sz="2000" kern="1200" dirty="0">
                <a:solidFill>
                  <a:srgbClr val="000000"/>
                </a:solidFill>
                <a:latin typeface="Arial (Body)"/>
                <a:ea typeface="+mn-ea"/>
                <a:cs typeface="+mn-cs"/>
              </a:rPr>
              <a:t>is a </a:t>
            </a:r>
            <a:r>
              <a:rPr lang="en-US" altLang="en-US" sz="2000" b="1" kern="1200" dirty="0">
                <a:solidFill>
                  <a:srgbClr val="000000"/>
                </a:solidFill>
                <a:latin typeface="Arial (Body)"/>
                <a:ea typeface="+mn-ea"/>
                <a:cs typeface="+mn-cs"/>
              </a:rPr>
              <a:t>class </a:t>
            </a:r>
            <a:r>
              <a:rPr lang="en-US" altLang="en-US" sz="2000" b="1" kern="1200" dirty="0" smtClean="0">
                <a:solidFill>
                  <a:srgbClr val="000000"/>
                </a:solidFill>
                <a:latin typeface="Arial (Body)"/>
                <a:ea typeface="+mn-ea"/>
                <a:cs typeface="+mn-cs"/>
              </a:rPr>
              <a:t>template</a:t>
            </a:r>
            <a:r>
              <a:rPr lang="en-US" altLang="en-US" sz="2000" kern="1200" dirty="0" smtClean="0">
                <a:solidFill>
                  <a:srgbClr val="000000"/>
                </a:solidFill>
                <a:latin typeface="Arial (Body)"/>
                <a:ea typeface="+mn-ea"/>
                <a:cs typeface="+mn-cs"/>
              </a:rPr>
              <a:t>.</a:t>
            </a:r>
            <a:endParaRPr lang="en-US" altLang="en-US" sz="20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In this case, any integer type can be specified in the angle brackets (&lt; and </a:t>
            </a:r>
            <a:r>
              <a:rPr lang="en-US" altLang="en-US" sz="2000" kern="1200" dirty="0" smtClean="0">
                <a:solidFill>
                  <a:srgbClr val="000000"/>
                </a:solidFill>
                <a:latin typeface="Arial (Body)"/>
                <a:ea typeface="+mn-ea"/>
                <a:cs typeface="+mn-cs"/>
              </a:rPr>
              <a:t>&gt;).</a:t>
            </a:r>
            <a:endParaRPr lang="en-US" altLang="en-US" sz="20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In Chapter 18, we discuss how to create class templates and various other chapters show how to use existing class templates from the C++ Standard </a:t>
            </a:r>
            <a:r>
              <a:rPr lang="en-US" altLang="en-US" sz="2000" kern="1200" dirty="0" smtClean="0">
                <a:solidFill>
                  <a:srgbClr val="000000"/>
                </a:solidFill>
                <a:latin typeface="Arial (Body)"/>
                <a:ea typeface="+mn-ea"/>
                <a:cs typeface="+mn-cs"/>
              </a:rPr>
              <a:t>Library.</a:t>
            </a:r>
            <a:endParaRPr lang="en-US" altLang="en-US" sz="20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For now, you should feel comfortable using class template </a:t>
            </a:r>
            <a:r>
              <a:rPr lang="en-US" altLang="en-US" sz="2000" kern="1200" dirty="0">
                <a:solidFill>
                  <a:srgbClr val="000000"/>
                </a:solidFill>
                <a:latin typeface="Consolas" panose="020B0609020204030204" pitchFamily="49" charset="0"/>
                <a:ea typeface="+mn-ea"/>
                <a:cs typeface="+mn-cs"/>
              </a:rPr>
              <a:t>uniform_int_distribution</a:t>
            </a:r>
            <a:r>
              <a:rPr lang="en-US" altLang="en-US" sz="2000" kern="1200" dirty="0">
                <a:solidFill>
                  <a:srgbClr val="000000"/>
                </a:solidFill>
                <a:latin typeface="Arial (Body)"/>
                <a:ea typeface="+mn-ea"/>
                <a:cs typeface="+mn-cs"/>
              </a:rPr>
              <a:t> by mimicking the syntax shown in the </a:t>
            </a:r>
            <a:r>
              <a:rPr lang="en-US" altLang="en-US" sz="2000" kern="1200" dirty="0" smtClean="0">
                <a:solidFill>
                  <a:srgbClr val="000000"/>
                </a:solidFill>
                <a:latin typeface="Arial (Body)"/>
                <a:ea typeface="+mn-ea"/>
                <a:cs typeface="+mn-cs"/>
              </a:rPr>
              <a:t>example.</a:t>
            </a:r>
            <a:endParaRPr lang="en-US" altLang="en-US" sz="2000" kern="1200" dirty="0">
              <a:solidFill>
                <a:srgbClr val="000000"/>
              </a:solidFill>
              <a:latin typeface="Arial (Body)"/>
              <a:ea typeface="+mn-ea"/>
              <a:cs typeface="+mn-cs"/>
            </a:endParaRPr>
          </a:p>
        </p:txBody>
      </p:sp>
    </p:spTree>
    <p:extLst>
      <p:ext uri="{BB962C8B-B14F-4D97-AF65-F5344CB8AC3E}">
        <p14:creationId xmlns:p14="http://schemas.microsoft.com/office/powerpoint/2010/main" val="229036065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nchor="ctr">
            <a:spAutoFit/>
          </a:bodyPr>
          <a:lstStyle/>
          <a:p>
            <a:r>
              <a:rPr lang="en-US" sz="2800" dirty="0">
                <a:latin typeface="Times New Roman" panose="02020603050405020304" pitchFamily="18" charset="0"/>
              </a:rPr>
              <a:t>Figure </a:t>
            </a:r>
            <a:r>
              <a:rPr lang="en-US" sz="2800" dirty="0" smtClean="0">
                <a:latin typeface="Times New Roman" panose="02020603050405020304" pitchFamily="18" charset="0"/>
              </a:rPr>
              <a:t>6.10 </a:t>
            </a:r>
            <a:r>
              <a:rPr lang="en-US" sz="2800" dirty="0">
                <a:latin typeface="Times New Roman" panose="02020603050405020304" pitchFamily="18" charset="0"/>
              </a:rPr>
              <a:t>Using a C++11 Random-Number Generation Engine and Distribution to Roll a Six-Sided </a:t>
            </a:r>
            <a:r>
              <a:rPr lang="en-US" sz="2800" dirty="0" smtClean="0">
                <a:latin typeface="Times New Roman" panose="02020603050405020304" pitchFamily="18" charset="0"/>
              </a:rPr>
              <a:t>Die </a:t>
            </a:r>
            <a:r>
              <a:rPr lang="en-US" sz="2000" b="0" dirty="0" smtClean="0">
                <a:latin typeface="Times New Roman" panose="02020603050405020304" pitchFamily="18" charset="0"/>
              </a:rPr>
              <a:t>(1 </a:t>
            </a:r>
            <a:r>
              <a:rPr lang="en-US" sz="2000" b="0" dirty="0">
                <a:latin typeface="Times New Roman" panose="02020603050405020304" pitchFamily="18" charset="0"/>
              </a:rPr>
              <a:t>of 2)</a:t>
            </a:r>
          </a:p>
        </p:txBody>
      </p:sp>
      <p:pic>
        <p:nvPicPr>
          <p:cNvPr id="7" name="Picture 6" descr="Computer code. The code has 26 lines. The lines read as follows. Line 1. forward slash forward slash Fig period 6 period 10 colon fig06 underscore 10 period c p p. Line 2. forward slash forward slash Using a C plus plus 11 random hyphen number generation engine and distribution. Line 3. forward slash forward slash to roll a six hyphen sided die period. Line 4. hash include left angle bracket i o stream right angle bracket. Line 5. hash include left angle bracket i o m a n i p right angle bracket. Line 6. hash include left angle bracket random right angle bracket forward slash forward slash contains C plus plus 11 random number generation features. Line 7. hash include left angle bracket c time right angle bracket. Line 8. using namespace s t d semicolon. Line 9. blank. Line 10. I n t main left parenthesis right parenthesis left brace. Line 11, indented once. forward slash forward slash use the default random hyphen number generation engine to. Line 12, indented once. forward slash forward slash produce uniformly distributed pseudorandom i n t values from 1 to 6. Line 13, indented once. default underscore random underscore engine engine left brace static underscore cast left angle bracket unsigned i n t right angle bracket left parenthesis time left parenthesis 0 right parenthesis right parenthesis right brace semicolon. Line 14, indented once. uniform underscore i n t underscore distribution left angle bracket unsigned i n t right angle bracket random I n t left brace 1 comma 6 right brace semicolon. Line 15.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508" y="2125434"/>
            <a:ext cx="8118984" cy="3374848"/>
          </a:xfrm>
          <a:prstGeom prst="rect">
            <a:avLst/>
          </a:prstGeom>
        </p:spPr>
      </p:pic>
    </p:spTree>
    <p:extLst>
      <p:ext uri="{BB962C8B-B14F-4D97-AF65-F5344CB8AC3E}">
        <p14:creationId xmlns:p14="http://schemas.microsoft.com/office/powerpoint/2010/main" val="35618664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lstStyle/>
          <a:p>
            <a:r>
              <a:rPr lang="en-US" sz="2800" dirty="0">
                <a:latin typeface="Times New Roman" panose="02020603050405020304" pitchFamily="18" charset="0"/>
              </a:rPr>
              <a:t>Figure </a:t>
            </a:r>
            <a:r>
              <a:rPr lang="en-US" sz="2800" dirty="0" smtClean="0">
                <a:latin typeface="Times New Roman" panose="02020603050405020304" pitchFamily="18" charset="0"/>
              </a:rPr>
              <a:t>6.10 </a:t>
            </a:r>
            <a:r>
              <a:rPr lang="en-US" sz="2800" dirty="0">
                <a:latin typeface="Times New Roman" panose="02020603050405020304" pitchFamily="18" charset="0"/>
              </a:rPr>
              <a:t>Using a C++11 Random-Number Generation Engine and Distribution to Roll a Six-Sided </a:t>
            </a:r>
            <a:r>
              <a:rPr lang="en-US" sz="2800" dirty="0" smtClean="0">
                <a:latin typeface="Times New Roman" panose="02020603050405020304" pitchFamily="18" charset="0"/>
              </a:rPr>
              <a:t>Die </a:t>
            </a:r>
            <a:r>
              <a:rPr lang="en-US" sz="2000" b="0" dirty="0" smtClean="0">
                <a:latin typeface="Times New Roman" panose="02020603050405020304" pitchFamily="18" charset="0"/>
              </a:rPr>
              <a:t>(2 </a:t>
            </a:r>
            <a:r>
              <a:rPr lang="en-US" sz="2000" b="0" dirty="0">
                <a:latin typeface="Times New Roman" panose="02020603050405020304" pitchFamily="18" charset="0"/>
              </a:rPr>
              <a:t>of 2)</a:t>
            </a:r>
            <a:endParaRPr lang="en-US" sz="2000" dirty="0"/>
          </a:p>
        </p:txBody>
      </p:sp>
      <p:pic>
        <p:nvPicPr>
          <p:cNvPr id="6" name="Picture 5" descr="The code continues. Line 16, indented once. forward slash forward slash loop 10 times. Line 17, indented once. for left parenthesis unsigned i n t counter left brace 1 right brace semicolon counter left angle bracket equals 10 semicolon plus plus counter right parenthesis left brace. Line 18, indented twice. forward slash forward slash pick random number from 1 to 6 and output it. Line 19, indented twice. c out left angle bracket left angle bracket set w left parenthesis 10 right parenthesis left angle bracket left angle bracket random I n t left parenthesis engine right parenthesis semicolon. Line 20. blank. Line 21, indented twice. forward slash forward slash if counter is divisible by 5 comma start a new line of output. Line 22, indented twice. if left parenthesis counter percent sign 5 equals equals 0 right parenthesis left brace. Line 23, indented 3 times. c out left angle bracket left angle bracket end l semicolon. Line 24, indented twice. right brace. Line 25, indented once. right brace. Line 26. right brace. The output has two lines. Line 1. 2, 1, 2, 3, and 5. Line 2. 6, 1, 5, 6, and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753" y="2143364"/>
            <a:ext cx="7920494" cy="3356136"/>
          </a:xfrm>
          <a:prstGeom prst="rect">
            <a:avLst/>
          </a:prstGeom>
        </p:spPr>
      </p:pic>
    </p:spTree>
    <p:extLst>
      <p:ext uri="{BB962C8B-B14F-4D97-AF65-F5344CB8AC3E}">
        <p14:creationId xmlns:p14="http://schemas.microsoft.com/office/powerpoint/2010/main" val="41508244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6.10 Scope Rules </a:t>
            </a:r>
            <a:r>
              <a:rPr lang="en-US" sz="2000" b="0" kern="1200" dirty="0" smtClean="0">
                <a:latin typeface="Times New Roman" panose="02020603050405020304" pitchFamily="18" charset="0"/>
                <a:ea typeface="+mj-ea"/>
                <a:cs typeface="+mj-cs"/>
              </a:rPr>
              <a:t>(1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portion of the program where an identifier can be used is known as its </a:t>
            </a:r>
            <a:r>
              <a:rPr lang="en-US" altLang="en-US" sz="2400" b="1" kern="1200" dirty="0">
                <a:solidFill>
                  <a:srgbClr val="000000"/>
                </a:solidFill>
                <a:latin typeface="Arial (Body)"/>
                <a:ea typeface="+mn-ea"/>
                <a:cs typeface="+mn-cs"/>
              </a:rPr>
              <a:t>scope</a:t>
            </a:r>
            <a:r>
              <a:rPr lang="en-US" alt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This section discusses</a:t>
            </a:r>
          </a:p>
          <a:p>
            <a:pPr marL="741553" lvl="1" indent="-284353" fontAlgn="base">
              <a:spcAft>
                <a:spcPct val="0"/>
              </a:spcAft>
              <a:buFont typeface="Arial" panose="020B0604020202020204" pitchFamily="34" charset="0"/>
              <a:buChar char="–"/>
            </a:pPr>
            <a:r>
              <a:rPr lang="en-US" altLang="en-US" sz="2400" b="1" kern="1200" dirty="0">
                <a:solidFill>
                  <a:srgbClr val="000000"/>
                </a:solidFill>
                <a:latin typeface="Arial (Body)"/>
                <a:ea typeface="+mn-ea"/>
                <a:cs typeface="+mn-cs"/>
              </a:rPr>
              <a:t>block </a:t>
            </a:r>
            <a:r>
              <a:rPr lang="en-US" altLang="en-US" sz="2400" b="1" kern="1200" dirty="0" smtClean="0">
                <a:solidFill>
                  <a:srgbClr val="000000"/>
                </a:solidFill>
                <a:latin typeface="Arial (Body)"/>
                <a:ea typeface="+mn-ea"/>
                <a:cs typeface="+mn-cs"/>
              </a:rPr>
              <a:t>scope</a:t>
            </a:r>
            <a:endParaRPr lang="en-US" altLang="en-US" sz="2400" b="1"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pPr>
            <a:r>
              <a:rPr lang="en-US" altLang="en-US" sz="2400" b="1" kern="1200" dirty="0">
                <a:solidFill>
                  <a:srgbClr val="000000"/>
                </a:solidFill>
                <a:latin typeface="Arial (Body)"/>
                <a:ea typeface="+mn-ea"/>
                <a:cs typeface="+mn-cs"/>
              </a:rPr>
              <a:t>global namespace scope</a:t>
            </a:r>
          </a:p>
        </p:txBody>
      </p:sp>
    </p:spTree>
    <p:extLst>
      <p:ext uri="{BB962C8B-B14F-4D97-AF65-F5344CB8AC3E}">
        <p14:creationId xmlns:p14="http://schemas.microsoft.com/office/powerpoint/2010/main" val="292130144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6.10 Scope Rules </a:t>
            </a:r>
            <a:r>
              <a:rPr lang="en-US" sz="2000" b="0" kern="1200" dirty="0" smtClean="0">
                <a:latin typeface="Times New Roman" panose="02020603050405020304" pitchFamily="18" charset="0"/>
                <a:ea typeface="+mj-ea"/>
                <a:cs typeface="+mj-cs"/>
              </a:rPr>
              <a:t>(2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Identifiers declared </a:t>
            </a:r>
            <a:r>
              <a:rPr lang="en-US" sz="2200" b="1" kern="1200" dirty="0">
                <a:solidFill>
                  <a:srgbClr val="000000"/>
                </a:solidFill>
                <a:latin typeface="Arial (Body)"/>
                <a:ea typeface="+mn-ea"/>
                <a:cs typeface="+mn-cs"/>
              </a:rPr>
              <a:t>inside</a:t>
            </a:r>
            <a:r>
              <a:rPr lang="en-US" sz="2200" kern="1200" dirty="0">
                <a:solidFill>
                  <a:srgbClr val="000000"/>
                </a:solidFill>
                <a:latin typeface="Arial (Body)"/>
                <a:ea typeface="+mn-ea"/>
                <a:cs typeface="+mn-cs"/>
              </a:rPr>
              <a:t> a block have </a:t>
            </a:r>
            <a:r>
              <a:rPr lang="en-US" sz="2200" b="1" kern="1200" dirty="0">
                <a:solidFill>
                  <a:srgbClr val="000000"/>
                </a:solidFill>
                <a:latin typeface="Arial (Body)"/>
                <a:ea typeface="+mn-ea"/>
                <a:cs typeface="+mn-cs"/>
              </a:rPr>
              <a:t>block scope</a:t>
            </a:r>
            <a:r>
              <a:rPr lang="en-US" sz="2200" kern="1200" dirty="0">
                <a:solidFill>
                  <a:srgbClr val="000000"/>
                </a:solidFill>
                <a:latin typeface="Arial (Body)"/>
                <a:ea typeface="+mn-ea"/>
                <a:cs typeface="+mn-cs"/>
              </a:rPr>
              <a:t>, which begins at the identifier’s declaration and ends at the terminating right brace (</a:t>
            </a:r>
            <a:r>
              <a:rPr lang="en-US" sz="2200" kern="1200" dirty="0">
                <a:solidFill>
                  <a:srgbClr val="000000"/>
                </a:solidFill>
                <a:latin typeface="Consolas" panose="020B0609020204030204" pitchFamily="49" charset="0"/>
                <a:ea typeface="+mn-ea"/>
                <a:cs typeface="+mn-cs"/>
              </a:rPr>
              <a:t>}</a:t>
            </a:r>
            <a:r>
              <a:rPr lang="en-US" sz="2200" kern="1200" dirty="0">
                <a:solidFill>
                  <a:srgbClr val="000000"/>
                </a:solidFill>
                <a:latin typeface="Arial (Body)"/>
                <a:ea typeface="+mn-ea"/>
                <a:cs typeface="+mn-cs"/>
              </a:rPr>
              <a:t>) of the enclosing </a:t>
            </a:r>
            <a:r>
              <a:rPr lang="en-US" sz="2200" kern="1200" dirty="0" smtClean="0">
                <a:solidFill>
                  <a:srgbClr val="000000"/>
                </a:solidFill>
                <a:latin typeface="Arial (Body)"/>
                <a:ea typeface="+mn-ea"/>
                <a:cs typeface="+mn-cs"/>
              </a:rPr>
              <a:t>block.</a:t>
            </a:r>
            <a:endParaRPr lang="en-US" sz="22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defRPr/>
            </a:pPr>
            <a:r>
              <a:rPr lang="en-US" sz="2200" kern="1200" dirty="0">
                <a:solidFill>
                  <a:srgbClr val="000000"/>
                </a:solidFill>
                <a:latin typeface="Arial (Body)"/>
                <a:ea typeface="+mn-ea"/>
                <a:cs typeface="+mn-cs"/>
              </a:rPr>
              <a:t>Local variables have block scope, as do function </a:t>
            </a:r>
            <a:r>
              <a:rPr lang="en-US" sz="2200" kern="1200" dirty="0" smtClean="0">
                <a:solidFill>
                  <a:srgbClr val="000000"/>
                </a:solidFill>
                <a:latin typeface="Arial (Body)"/>
                <a:ea typeface="+mn-ea"/>
                <a:cs typeface="+mn-cs"/>
              </a:rPr>
              <a:t>parameters.</a:t>
            </a:r>
            <a:endParaRPr lang="en-US" sz="22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Any block can contain variable </a:t>
            </a:r>
            <a:r>
              <a:rPr lang="en-US" sz="2200" kern="1200" dirty="0" smtClean="0">
                <a:solidFill>
                  <a:srgbClr val="000000"/>
                </a:solidFill>
                <a:latin typeface="Arial (Body)"/>
                <a:ea typeface="+mn-ea"/>
                <a:cs typeface="+mn-cs"/>
              </a:rPr>
              <a:t>declarations.</a:t>
            </a:r>
            <a:endParaRPr lang="en-US" sz="22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In nested blocks, if an identifier in an outer block has the same name as an identifier in an inner block, the one in the outer block is “hidden” until the inner block </a:t>
            </a:r>
            <a:r>
              <a:rPr lang="en-US" sz="2200" kern="1200" dirty="0" smtClean="0">
                <a:solidFill>
                  <a:srgbClr val="000000"/>
                </a:solidFill>
                <a:latin typeface="Arial (Body)"/>
                <a:ea typeface="+mn-ea"/>
                <a:cs typeface="+mn-cs"/>
              </a:rPr>
              <a:t>terminates.</a:t>
            </a:r>
            <a:endParaRPr lang="en-US" sz="22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altLang="en-US" sz="2200" kern="1200" dirty="0">
                <a:solidFill>
                  <a:srgbClr val="000000"/>
                </a:solidFill>
                <a:latin typeface="Arial (Body)"/>
                <a:ea typeface="+mn-ea"/>
                <a:cs typeface="+mn-cs"/>
              </a:rPr>
              <a:t>The inner block “sees” its own local variable’s value and not that of the enclosing block’s identically named </a:t>
            </a:r>
            <a:r>
              <a:rPr lang="en-US" altLang="en-US" sz="2200" kern="1200" dirty="0" smtClean="0">
                <a:solidFill>
                  <a:srgbClr val="000000"/>
                </a:solidFill>
                <a:latin typeface="Arial (Body)"/>
                <a:ea typeface="+mn-ea"/>
                <a:cs typeface="+mn-cs"/>
              </a:rPr>
              <a:t>variable.</a:t>
            </a:r>
            <a:endParaRPr lang="en-US" alt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400059632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Programming Error 6.6</a:t>
            </a:r>
          </a:p>
        </p:txBody>
      </p:sp>
      <p:sp>
        <p:nvSpPr>
          <p:cNvPr id="5" name="Text Placeholder 4"/>
          <p:cNvSpPr>
            <a:spLocks noGrp="1"/>
          </p:cNvSpPr>
          <p:nvPr>
            <p:ph type="body" idx="1"/>
          </p:nvPr>
        </p:nvSpPr>
        <p:spPr/>
        <p:txBody>
          <a:bodyPr/>
          <a:lstStyle/>
          <a:p>
            <a:pPr marL="0" indent="0">
              <a:buNone/>
            </a:pPr>
            <a:r>
              <a:rPr lang="en-US" sz="2400" dirty="0">
                <a:latin typeface="+mn-lt"/>
              </a:rPr>
              <a:t>Accidentally using the same name for an identifier in an inner block that’s used for </a:t>
            </a:r>
            <a:r>
              <a:rPr lang="en-US" sz="2400" dirty="0" smtClean="0">
                <a:latin typeface="+mn-lt"/>
              </a:rPr>
              <a:t>an identifier </a:t>
            </a:r>
            <a:r>
              <a:rPr lang="en-US" sz="2400" dirty="0">
                <a:latin typeface="+mn-lt"/>
              </a:rPr>
              <a:t>in an outer block, when in fact you want the identifier in the outer block to </a:t>
            </a:r>
            <a:r>
              <a:rPr lang="en-US" sz="2400" dirty="0" smtClean="0">
                <a:latin typeface="+mn-lt"/>
              </a:rPr>
              <a:t>be active </a:t>
            </a:r>
            <a:r>
              <a:rPr lang="en-US" sz="2400" dirty="0">
                <a:latin typeface="+mn-lt"/>
              </a:rPr>
              <a:t>for the duration of the inner block, is typically a logic error.</a:t>
            </a:r>
          </a:p>
        </p:txBody>
      </p:sp>
    </p:spTree>
    <p:extLst>
      <p:ext uri="{BB962C8B-B14F-4D97-AF65-F5344CB8AC3E}">
        <p14:creationId xmlns:p14="http://schemas.microsoft.com/office/powerpoint/2010/main" val="165432968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Error-Prevention Tip 6.9</a:t>
            </a:r>
          </a:p>
        </p:txBody>
      </p:sp>
      <p:sp>
        <p:nvSpPr>
          <p:cNvPr id="5" name="Text Placeholder 4"/>
          <p:cNvSpPr>
            <a:spLocks noGrp="1"/>
          </p:cNvSpPr>
          <p:nvPr>
            <p:ph type="body" idx="1"/>
          </p:nvPr>
        </p:nvSpPr>
        <p:spPr/>
        <p:txBody>
          <a:bodyPr/>
          <a:lstStyle/>
          <a:p>
            <a:pPr marL="0" indent="0">
              <a:buNone/>
            </a:pPr>
            <a:r>
              <a:rPr lang="en-US" sz="2400" dirty="0">
                <a:latin typeface="+mn-lt"/>
              </a:rPr>
              <a:t>Avoid variable names in inner scopes that hide names in outer scopes. Most compilers </a:t>
            </a:r>
            <a:r>
              <a:rPr lang="en-US" sz="2400" dirty="0" smtClean="0">
                <a:latin typeface="+mn-lt"/>
              </a:rPr>
              <a:t>will warn </a:t>
            </a:r>
            <a:r>
              <a:rPr lang="en-US" sz="2400" dirty="0">
                <a:latin typeface="+mn-lt"/>
              </a:rPr>
              <a:t>you about this issue.</a:t>
            </a:r>
          </a:p>
        </p:txBody>
      </p:sp>
    </p:spTree>
    <p:extLst>
      <p:ext uri="{BB962C8B-B14F-4D97-AF65-F5344CB8AC3E}">
        <p14:creationId xmlns:p14="http://schemas.microsoft.com/office/powerpoint/2010/main" val="330509970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6.10 Scope Rules </a:t>
            </a:r>
            <a:r>
              <a:rPr lang="en-US" sz="2000" b="0" kern="1200" dirty="0" smtClean="0">
                <a:latin typeface="Times New Roman" panose="02020603050405020304" pitchFamily="18" charset="0"/>
                <a:ea typeface="+mj-ea"/>
                <a:cs typeface="+mj-cs"/>
              </a:rPr>
              <a:t>(3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An identifier declared outside any function or class has </a:t>
            </a:r>
            <a:r>
              <a:rPr lang="en-US" sz="2400" b="1" kern="1200" dirty="0">
                <a:solidFill>
                  <a:srgbClr val="000000"/>
                </a:solidFill>
                <a:latin typeface="Arial (Body)"/>
                <a:ea typeface="+mn-ea"/>
                <a:cs typeface="+mn-cs"/>
              </a:rPr>
              <a:t>global namespace </a:t>
            </a:r>
            <a:r>
              <a:rPr lang="en-US" sz="2400" b="1" kern="1200" dirty="0" smtClean="0">
                <a:solidFill>
                  <a:srgbClr val="000000"/>
                </a:solidFill>
                <a:latin typeface="Arial (Body)"/>
                <a:ea typeface="+mn-ea"/>
                <a:cs typeface="+mn-cs"/>
              </a:rPr>
              <a:t>scope</a:t>
            </a:r>
            <a:r>
              <a:rPr lang="en-US" sz="2400" kern="1200" dirty="0" smtClean="0">
                <a:solidFill>
                  <a:srgbClr val="000000"/>
                </a:solidFill>
                <a:latin typeface="Arial (Body)"/>
                <a:ea typeface="+mn-ea"/>
                <a:cs typeface="+mn-cs"/>
              </a:rPr>
              <a:t>.</a:t>
            </a:r>
            <a:endParaRPr lang="en-US" sz="24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defRPr/>
            </a:pPr>
            <a:r>
              <a:rPr lang="en-US" sz="2400" kern="1200" dirty="0">
                <a:solidFill>
                  <a:srgbClr val="000000"/>
                </a:solidFill>
                <a:latin typeface="Arial (Body)"/>
                <a:ea typeface="+mn-ea"/>
                <a:cs typeface="+mn-cs"/>
              </a:rPr>
              <a:t>“known” in all functions from the point at which it’s declared until the end of the </a:t>
            </a:r>
            <a:r>
              <a:rPr lang="en-US" sz="2400" kern="1200" dirty="0" smtClean="0">
                <a:solidFill>
                  <a:srgbClr val="000000"/>
                </a:solidFill>
                <a:latin typeface="Arial (Body)"/>
                <a:ea typeface="+mn-ea"/>
                <a:cs typeface="+mn-cs"/>
              </a:rPr>
              <a:t>file.</a:t>
            </a:r>
            <a:endParaRPr 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Function definitions, function prototypes placed outside a function, class definitions and global variables all have global namespace </a:t>
            </a:r>
            <a:r>
              <a:rPr lang="en-US" sz="2400" kern="1200" dirty="0" smtClean="0">
                <a:solidFill>
                  <a:srgbClr val="000000"/>
                </a:solidFill>
                <a:latin typeface="Arial (Body)"/>
                <a:ea typeface="+mn-ea"/>
                <a:cs typeface="+mn-cs"/>
              </a:rPr>
              <a:t>scope.</a:t>
            </a:r>
            <a:endParaRPr 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Global variables are created by placing variable declarations outside any class or function definition. Such variables retain their values throughout a program’s execution.</a:t>
            </a:r>
          </a:p>
        </p:txBody>
      </p:sp>
    </p:spTree>
    <p:extLst>
      <p:ext uri="{BB962C8B-B14F-4D97-AF65-F5344CB8AC3E}">
        <p14:creationId xmlns:p14="http://schemas.microsoft.com/office/powerpoint/2010/main" val="2614838513"/>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9659</TotalTime>
  <Words>10178</Words>
  <Application>Microsoft Office PowerPoint</Application>
  <PresentationFormat>On-screen Show (4:3)</PresentationFormat>
  <Paragraphs>839</Paragraphs>
  <Slides>200</Slides>
  <Notes>3</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200</vt:i4>
      </vt:variant>
    </vt:vector>
  </HeadingPairs>
  <TitlesOfParts>
    <vt:vector size="209" baseType="lpstr">
      <vt:lpstr>Arial</vt:lpstr>
      <vt:lpstr>Arial (Body)</vt:lpstr>
      <vt:lpstr>Consolas</vt:lpstr>
      <vt:lpstr>Noto Sans Symbols</vt:lpstr>
      <vt:lpstr>Times New Roman</vt:lpstr>
      <vt:lpstr>Verdana</vt:lpstr>
      <vt:lpstr>508 Lecture</vt:lpstr>
      <vt:lpstr>1_508 Lecture</vt:lpstr>
      <vt:lpstr>Equation</vt:lpstr>
      <vt:lpstr>C++ How to Program: Introducing the New C++14 Standard</vt:lpstr>
      <vt:lpstr>Learning Objectives (1 of 2)</vt:lpstr>
      <vt:lpstr>Learning Objectives (2 of 2)</vt:lpstr>
      <vt:lpstr>Outline (1 of 4)</vt:lpstr>
      <vt:lpstr>Outline (2 of 4)</vt:lpstr>
      <vt:lpstr>Outline (3 of 4)</vt:lpstr>
      <vt:lpstr>Outline (4 of 4)</vt:lpstr>
      <vt:lpstr>6.1 Introduction (1 of 2)</vt:lpstr>
      <vt:lpstr>6.1 Introduction (2 of 2)</vt:lpstr>
      <vt:lpstr>6.2 Program Components in C++ (1 of 3)</vt:lpstr>
      <vt:lpstr>Software Engineering Observation 6.1</vt:lpstr>
      <vt:lpstr>6.2 Program Components in C++ (2 of 3)</vt:lpstr>
      <vt:lpstr>6.2 Program Components in C++ (3 of 3)</vt:lpstr>
      <vt:lpstr>Figure 6.1 Hierarchical Boss-Function/Worker-Function Relationship</vt:lpstr>
      <vt:lpstr>6.3 Math Library Functions (1 of 2)</vt:lpstr>
      <vt:lpstr>Error-Prevention Tip 6.1</vt:lpstr>
      <vt:lpstr>6.3 Math Library Functions (2 of 2)</vt:lpstr>
      <vt:lpstr>Figure 6.2 Math Library Functions (1 of 2)</vt:lpstr>
      <vt:lpstr>Figure 6.2 Math Library Functions (2 of 2)</vt:lpstr>
      <vt:lpstr>6.4 Function Pototypes (1 of 5)</vt:lpstr>
      <vt:lpstr>Figure 6.3 maximum Function with a Function Prototype (1 of 3)</vt:lpstr>
      <vt:lpstr>Figure 6.3 maximum Function with a Function Prototype (2 of 3)</vt:lpstr>
      <vt:lpstr>Figure 6.3 maximum Function with a Function Prototype (3 of 3)</vt:lpstr>
      <vt:lpstr>6.4 Function Prototypes (2 of 5)</vt:lpstr>
      <vt:lpstr>6.4 Function Prototypes (3 of 5)</vt:lpstr>
      <vt:lpstr>6.4 Function Prototypes (4 of 5)</vt:lpstr>
      <vt:lpstr>Good Programming Practice 6.1</vt:lpstr>
      <vt:lpstr>6.4 Function Prototypes (5 of 5)</vt:lpstr>
      <vt:lpstr>Common Programming Error 6.1</vt:lpstr>
      <vt:lpstr>Common Programming Error 6.2</vt:lpstr>
      <vt:lpstr>Software Engineering Observation 6.2</vt:lpstr>
      <vt:lpstr>6.4 Function Prototypes (3 of 3)</vt:lpstr>
      <vt:lpstr>Portability Tip 6.1</vt:lpstr>
      <vt:lpstr>Portability Tip 6.2</vt:lpstr>
      <vt:lpstr>Error-Prevention Tip 6.2</vt:lpstr>
      <vt:lpstr>6.4 Function Definitions with Multiple Parameters</vt:lpstr>
      <vt:lpstr>6.5 Function-Prototypes and Argument-Coercion Notes</vt:lpstr>
      <vt:lpstr>Common Programming Error 6.3</vt:lpstr>
      <vt:lpstr>Software Engineering Observation 6.3</vt:lpstr>
      <vt:lpstr>6.5.1 Function Signatures and Function Prototypes</vt:lpstr>
      <vt:lpstr>Error-Prevention Tip 6.3</vt:lpstr>
      <vt:lpstr>6.5.2 Argument Coercion</vt:lpstr>
      <vt:lpstr>6.5.3 Argument-Promotion Rules and Implicit Conversions (1 of 2)</vt:lpstr>
      <vt:lpstr>6.5.3 Argument-Promotion Rules and Implicit Conversions (2 of 2)</vt:lpstr>
      <vt:lpstr>Figure 6.4 Promotion Hierarchy for Arithmetic Data Types; The “Highest” Types are at the Top</vt:lpstr>
      <vt:lpstr>Common Programming Error 6.4</vt:lpstr>
      <vt:lpstr>6.6 C++ Standard Library Header Files</vt:lpstr>
      <vt:lpstr>Figure 6.5 C++ Standard Library Headers (1 of 4)</vt:lpstr>
      <vt:lpstr>Figure 6.5 C++ Standard Library Headers (2 of 4)</vt:lpstr>
      <vt:lpstr>Figure 6.5 C++ Standard Library Headers (3 of 4)</vt:lpstr>
      <vt:lpstr>Figure 6.5 C++ Standard Library Headers (4 of 4)</vt:lpstr>
      <vt:lpstr>6.7 Case Study: Random Number Generation (1 of 3)</vt:lpstr>
      <vt:lpstr>6.7 Case Study: Random Number Generation (2 of 3)</vt:lpstr>
      <vt:lpstr>6.7.1 Rolling a Six-Sided Die</vt:lpstr>
      <vt:lpstr>Figure 6.6 Shifted, Scaled Integers Produced by 1 + rand() % 6</vt:lpstr>
      <vt:lpstr>6.7.2 Rolling a Six-Sided Die 60,000,000 Times (1 of 2)</vt:lpstr>
      <vt:lpstr>Figure 6.7 Rolling a Six-Sided Die 60,000,000 Times (1 of 3)</vt:lpstr>
      <vt:lpstr>Figure 6.7 Rolling a Six-Sided Die 60,000,000 Times (2 of 3)</vt:lpstr>
      <vt:lpstr>Figure 6.7 Rolling a Six-Sided Die 60,000,000 Times (3 of 3)</vt:lpstr>
      <vt:lpstr>Error-Prevention Tip 6.4</vt:lpstr>
      <vt:lpstr>6.7.2 Rolling a Six-Sided Die 60,000,000 Times (2 of 2)</vt:lpstr>
      <vt:lpstr>6.7.3 Randomizing the Random-Number Generator with Srand (1 of 2)</vt:lpstr>
      <vt:lpstr>Error-Prevention Tip 6.5</vt:lpstr>
      <vt:lpstr>6.7.3 Randomizing the Random-Number Generator with srand (2 of 2)</vt:lpstr>
      <vt:lpstr>6.7 Case Study: Random Number Generation (3 of 3)</vt:lpstr>
      <vt:lpstr>Software Engineering Observation 6.4</vt:lpstr>
      <vt:lpstr>Figure 6.8 Randomizing the Die-Rolling Program (1 of 3)</vt:lpstr>
      <vt:lpstr>Figure 6.8 Randomizing the Die-Rolling Program (2 of 3)</vt:lpstr>
      <vt:lpstr>Figure 6.8 Randomizing the Die-Rolling Program (3 of 3)</vt:lpstr>
      <vt:lpstr>6.7.4 Seeding the Random-Number Generator with the Current Time</vt:lpstr>
      <vt:lpstr>6.7.5 Scaling and Shifting Random Numbers</vt:lpstr>
      <vt:lpstr>6.8 Case Study: Game of Chance; Introducing Enum (1 of 6)</vt:lpstr>
      <vt:lpstr>Figure 6.9 Craps Simulation (1 of 5)</vt:lpstr>
      <vt:lpstr>Figure 6.9 Craps Simulation (2 of 5)</vt:lpstr>
      <vt:lpstr>Figure 6.9 Craps Simulation (3 of 5)</vt:lpstr>
      <vt:lpstr>Figure 6.9 Craps Simulation (4 of 5)</vt:lpstr>
      <vt:lpstr>Figure 6.9 Craps Simulation (5 of 5)</vt:lpstr>
      <vt:lpstr>6.8 Case Study: Game of Chance; Introducing enum (2 of 6)</vt:lpstr>
      <vt:lpstr>Good Programming Practice 6.2</vt:lpstr>
      <vt:lpstr>Good Programming Practice 6.3</vt:lpstr>
      <vt:lpstr>6.8 Case Study: Game of Chance; Introducing enum (3 of 6)</vt:lpstr>
      <vt:lpstr>Error-Prevention Tip 6.6</vt:lpstr>
      <vt:lpstr>6.8 Case Study: Game of Chance; Introducing enum (4 of 6)</vt:lpstr>
      <vt:lpstr>Error-Prevention Tip 6.7</vt:lpstr>
      <vt:lpstr>6.8 Case Study: Game of Chance; Introducing enum (5 of 6)</vt:lpstr>
      <vt:lpstr>Error-Prevention Tip 6.8t</vt:lpstr>
      <vt:lpstr>6.8 Case Study: Game of Chance; Introducing enum (6 of 6)</vt:lpstr>
      <vt:lpstr>Common Programming Error 6.5</vt:lpstr>
      <vt:lpstr>6.9 C++11 Random Numbers (1 of 4)</vt:lpstr>
      <vt:lpstr>6.9 C++11 Random Numbers (2 of 4)</vt:lpstr>
      <vt:lpstr>6.9 C++11 Random Numbers (3 of 4)</vt:lpstr>
      <vt:lpstr>6.9 C++11 Random Numbers (4 of 4)</vt:lpstr>
      <vt:lpstr>Figure 6.10 Using a C++11 Random-Number Generation Engine and Distribution to Roll a Six-Sided Die (1 of 2)</vt:lpstr>
      <vt:lpstr>Figure 6.10 Using a C++11 Random-Number Generation Engine and Distribution to Roll a Six-Sided Die (2 of 2)</vt:lpstr>
      <vt:lpstr>6.10 Scope Rules (1 of 4)</vt:lpstr>
      <vt:lpstr>6.10 Scope Rules (2 of 4)</vt:lpstr>
      <vt:lpstr>Common Programming Error 6.6</vt:lpstr>
      <vt:lpstr>Error-Prevention Tip 6.9</vt:lpstr>
      <vt:lpstr>6.10 Scope Rules (3 of 4)</vt:lpstr>
      <vt:lpstr>Software Engineering Observation 6.5</vt:lpstr>
      <vt:lpstr>Software Engineering Observation 6.6</vt:lpstr>
      <vt:lpstr>6.10 Scope Rules (4 of 4)</vt:lpstr>
      <vt:lpstr>Figure 6.11 Scoping Example (1 of 4)</vt:lpstr>
      <vt:lpstr>Figure 6.11 Scoping Example (2 of 4)</vt:lpstr>
      <vt:lpstr>Figure 6.11 Scoping Example (3 of 4)</vt:lpstr>
      <vt:lpstr>Figure 6.11 Scoping Example (4 of 4)</vt:lpstr>
      <vt:lpstr>6.11 Function Call Stack and Activation Records (1 of 5)</vt:lpstr>
      <vt:lpstr>6.11 Function Call Stack and Activation Records (2 of 5)</vt:lpstr>
      <vt:lpstr>6.11 Function Call Stack and Activation Records (3 of 5)</vt:lpstr>
      <vt:lpstr>6.11 Function Call Stack and Activation Records (4 of 5)</vt:lpstr>
      <vt:lpstr>6.11 Function Call Stack and Activation Records (5 of 5)</vt:lpstr>
      <vt:lpstr>Figure 6.12 square Function Used to Demonstrate the Function-Call Stack and Activation Records</vt:lpstr>
      <vt:lpstr>Figure 6.13 Function-Call Stack After the Operating System Calls main to Execute the Program</vt:lpstr>
      <vt:lpstr>6.12 Function Call Stack and Activation Records (1 of 2)</vt:lpstr>
      <vt:lpstr>Figure 6.14 Function-Call Stack After main Calls square to Perform the Calculation</vt:lpstr>
      <vt:lpstr>6.12 Function Call Stack and Activation Records (2 of 2)</vt:lpstr>
      <vt:lpstr>Figure 6.15 Function-Call Stack After Function square Returns to main</vt:lpstr>
      <vt:lpstr>6.12 Inline Functions</vt:lpstr>
      <vt:lpstr>Software Engineering Observation 6.7</vt:lpstr>
      <vt:lpstr>Performance Tip 6.1</vt:lpstr>
      <vt:lpstr>6.14 Inline Functions</vt:lpstr>
      <vt:lpstr>Software Engineering Observation 6.8</vt:lpstr>
      <vt:lpstr>Figure 6.16 inline Function That Calculates the Volume of a Cube</vt:lpstr>
      <vt:lpstr>6.13 References and Reference Parameters</vt:lpstr>
      <vt:lpstr>Performance Tip 6.2</vt:lpstr>
      <vt:lpstr>6.15 References and Reference Parameters (1 of 4)</vt:lpstr>
      <vt:lpstr>Performance Tip 6.3</vt:lpstr>
      <vt:lpstr>Software Engineering Observation 6.9</vt:lpstr>
      <vt:lpstr>Common Programming Error 6.7</vt:lpstr>
      <vt:lpstr>Figure 6.17 Passing Arguments by Value and by Reference (1 of 2)</vt:lpstr>
      <vt:lpstr>Figure 6.17 Passing Arguments by Value and by Reference (2 of 2)</vt:lpstr>
      <vt:lpstr>6.15 References and Reference Parameters (2 of 4)</vt:lpstr>
      <vt:lpstr>6.15 References and Reference Parameters (3 of 4)</vt:lpstr>
      <vt:lpstr>Performance Tip 6.4</vt:lpstr>
      <vt:lpstr>6.15 References and Reference Parameters (4 of 4)</vt:lpstr>
      <vt:lpstr>Common Programming Error 6.8</vt:lpstr>
      <vt:lpstr>6.14 Default Arguments (1 of 2)</vt:lpstr>
      <vt:lpstr>Figure 6.18 Using Default Arguments (1 of 2)</vt:lpstr>
      <vt:lpstr>Figure 6.18 Using Default Arguments (2 of 2)</vt:lpstr>
      <vt:lpstr>6.14 Default Arguments (2 of 2)</vt:lpstr>
      <vt:lpstr>Good Programming Practice 6.4</vt:lpstr>
      <vt:lpstr>6.15 Unary Scope Resolution Operator</vt:lpstr>
      <vt:lpstr>Figure 6.19 Unary Scope Resolution Operator</vt:lpstr>
      <vt:lpstr>Good Programming Practice 6.5</vt:lpstr>
      <vt:lpstr>Software Engineering Observation 6.10</vt:lpstr>
      <vt:lpstr>Error-Prevention Tip 6.10</vt:lpstr>
      <vt:lpstr>Error-Prevention Tip 6.11</vt:lpstr>
      <vt:lpstr>6.16 Function Overloading (1 of 4)</vt:lpstr>
      <vt:lpstr>Good Programming Practice 6.6</vt:lpstr>
      <vt:lpstr>6.16 Function Overloading (2 of 4)</vt:lpstr>
      <vt:lpstr>Figure 6.20 Overloaded square Functions (1 of 2)</vt:lpstr>
      <vt:lpstr>Figure 6.20 Overloaded square Functions (2 of 2)</vt:lpstr>
      <vt:lpstr>6.16 Function Overloading (3 of 4)</vt:lpstr>
      <vt:lpstr>Figure 6.21 Name Mangling to Enable Type-Safe Linkage (1 of 2)</vt:lpstr>
      <vt:lpstr>Figure 6.21 Name Mangling to Enable Type-Safe Linkage (2 of 2)</vt:lpstr>
      <vt:lpstr>6.16 Function Overloading (4 of 4)</vt:lpstr>
      <vt:lpstr>Common Programming Error 6.9</vt:lpstr>
      <vt:lpstr>Common Programming Error 6.10</vt:lpstr>
      <vt:lpstr>6.17 Function Templates (1 of 3)</vt:lpstr>
      <vt:lpstr>6.17 Function Templates (2 of 3)</vt:lpstr>
      <vt:lpstr>Figure 6.22 Function Template maximum Header</vt:lpstr>
      <vt:lpstr>6.19 Function Templates</vt:lpstr>
      <vt:lpstr>Figure 6.23 Function Template maximum Test Program (1 of 2)</vt:lpstr>
      <vt:lpstr>Figure 6.23 Function Template maximum Test Program (2 of 2)</vt:lpstr>
      <vt:lpstr>6.18 Recursion (1 of 7)</vt:lpstr>
      <vt:lpstr>Common Programming Error 6.11</vt:lpstr>
      <vt:lpstr>6.18 Recursion (2 of 7)</vt:lpstr>
      <vt:lpstr>6.18 Recursion (3 of 7)</vt:lpstr>
      <vt:lpstr>6.18 Recursion (4 of 7)</vt:lpstr>
      <vt:lpstr>6.18 Recursion (5 of 7)</vt:lpstr>
      <vt:lpstr>Figure 6.24 Recursive Evaluation of 5!</vt:lpstr>
      <vt:lpstr>6.18 Recursion (6 of 7)</vt:lpstr>
      <vt:lpstr>Figure 6.25 Recursive Function factorial (1 of 2)</vt:lpstr>
      <vt:lpstr>Figure 6.25 Recursive Function factorial (2 of 2)</vt:lpstr>
      <vt:lpstr>6.18 Recursion (7 of 7)</vt:lpstr>
      <vt:lpstr>6.19 Example Using Recursion: Fibonacci Series (1 of 3)</vt:lpstr>
      <vt:lpstr>6.19 Example Using Recursion: Fibonacci Series (2 of 3)</vt:lpstr>
      <vt:lpstr>Figure 6.26 Recursive Function fibonacci (1 of 3)</vt:lpstr>
      <vt:lpstr>Figure 6.26 Recursive Function fibonacci (2 of 3)</vt:lpstr>
      <vt:lpstr>Figure 6.26 Recursive Function fibonacci (3 of 3)</vt:lpstr>
      <vt:lpstr>6.19 Example Using Recursion: Fibonacci Series (3 of 3)</vt:lpstr>
      <vt:lpstr>Figure 6.27 Set of Recursive Calls to Function fibonacci</vt:lpstr>
      <vt:lpstr>Portability Tip 6.3</vt:lpstr>
      <vt:lpstr>Common Programming Error 6.12</vt:lpstr>
      <vt:lpstr>Error-Prevention Tip 6.12</vt:lpstr>
      <vt:lpstr>Common Programming Error 6.13</vt:lpstr>
      <vt:lpstr>Performance Tip 6.5</vt:lpstr>
      <vt:lpstr>6.22 Recursion Vs. Iteration (1 of 3)</vt:lpstr>
      <vt:lpstr>6.22 Recursion Vs. Iteration (2 of 3)</vt:lpstr>
      <vt:lpstr>6.22 Recursion Vs. Iteration (3 of 3)</vt:lpstr>
      <vt:lpstr>Figure 6.28 Iterative Function factorial (1 of 2)</vt:lpstr>
      <vt:lpstr>Figure 6.28 Iterative Function factorial (2 of 2)</vt:lpstr>
      <vt:lpstr>Software Engineering Observation 6.11</vt:lpstr>
      <vt:lpstr>Performance Tip 6.6</vt:lpstr>
      <vt:lpstr>Common Programming Error 6.14</vt:lpstr>
      <vt:lpstr>Figure 6.29 Summary of Recursion Examples and Exercises in the Text (1 of 4)</vt:lpstr>
      <vt:lpstr>Figure 6.29 Summary of Recursion Examples and Exercises in the Text (2 of 4)</vt:lpstr>
      <vt:lpstr>Figure 6.29 Summary of Recursion Examples and Exercises in the Text (3 of 4)</vt:lpstr>
      <vt:lpstr>Figure 6.29 Summary of Recursion Examples and Exercises in the Text (4 of 4)</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How to Program: Introducing the New C++14 Standard, 10e</dc:title>
  <dc:subject>Computer Science</dc:subject>
  <dc:creator>Paul Deitel/Harvey Deitel</dc:creator>
  <cp:keywords>C++ How to Program</cp:keywords>
  <cp:lastModifiedBy>Windows User</cp:lastModifiedBy>
  <cp:revision>1274</cp:revision>
  <dcterms:modified xsi:type="dcterms:W3CDTF">2018-04-17T09:18:33Z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